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8"/>
  </p:notesMasterIdLst>
  <p:sldIdLst>
    <p:sldId id="286" r:id="rId5"/>
    <p:sldId id="268" r:id="rId6"/>
    <p:sldId id="257" r:id="rId7"/>
    <p:sldId id="287" r:id="rId8"/>
    <p:sldId id="263" r:id="rId9"/>
    <p:sldId id="291" r:id="rId10"/>
    <p:sldId id="288" r:id="rId11"/>
    <p:sldId id="271" r:id="rId12"/>
    <p:sldId id="273" r:id="rId13"/>
    <p:sldId id="290" r:id="rId14"/>
    <p:sldId id="279" r:id="rId15"/>
    <p:sldId id="292" r:id="rId16"/>
    <p:sldId id="282" r:id="rId17"/>
    <p:sldId id="264" r:id="rId18"/>
    <p:sldId id="289" r:id="rId19"/>
    <p:sldId id="277" r:id="rId20"/>
    <p:sldId id="278" r:id="rId21"/>
    <p:sldId id="283" r:id="rId22"/>
    <p:sldId id="258" r:id="rId23"/>
    <p:sldId id="285" r:id="rId24"/>
    <p:sldId id="284" r:id="rId25"/>
    <p:sldId id="262" r:id="rId26"/>
    <p:sldId id="267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2FD037F-DCDC-A728-A07F-24211292503A}" name="Sullivan, Sean" initials="SS" userId="S::sean.p.sullivan@cuanschutz.edu::2ddcff59-0a83-4083-a48f-1e8f09d36e5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5651"/>
    <a:srgbClr val="5B817B"/>
    <a:srgbClr val="344640"/>
    <a:srgbClr val="506564"/>
    <a:srgbClr val="C7B377"/>
    <a:srgbClr val="67736F"/>
    <a:srgbClr val="4250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dman, Chloe" userId="S::chloe.wildman@cuanschutz.edu::337295a9-84d4-4797-9928-aae6ebba5ebc" providerId="AD" clId="Web-{D8252095-A589-651C-7960-12CA70D5556D}"/>
    <pc:docChg chg="modSld">
      <pc:chgData name="Wildman, Chloe" userId="S::chloe.wildman@cuanschutz.edu::337295a9-84d4-4797-9928-aae6ebba5ebc" providerId="AD" clId="Web-{D8252095-A589-651C-7960-12CA70D5556D}" dt="2026-02-01T17:50:34.970" v="25"/>
      <pc:docMkLst>
        <pc:docMk/>
      </pc:docMkLst>
      <pc:sldChg chg="modNotes">
        <pc:chgData name="Wildman, Chloe" userId="S::chloe.wildman@cuanschutz.edu::337295a9-84d4-4797-9928-aae6ebba5ebc" providerId="AD" clId="Web-{D8252095-A589-651C-7960-12CA70D5556D}" dt="2026-02-01T17:49:21.782" v="3"/>
        <pc:sldMkLst>
          <pc:docMk/>
          <pc:sldMk cId="1457368160" sldId="257"/>
        </pc:sldMkLst>
      </pc:sldChg>
      <pc:sldChg chg="modNotes">
        <pc:chgData name="Wildman, Chloe" userId="S::chloe.wildman@cuanschutz.edu::337295a9-84d4-4797-9928-aae6ebba5ebc" providerId="AD" clId="Web-{D8252095-A589-651C-7960-12CA70D5556D}" dt="2026-02-01T17:50:20.782" v="20"/>
        <pc:sldMkLst>
          <pc:docMk/>
          <pc:sldMk cId="2296282300" sldId="258"/>
        </pc:sldMkLst>
      </pc:sldChg>
      <pc:sldChg chg="modNotes">
        <pc:chgData name="Wildman, Chloe" userId="S::chloe.wildman@cuanschutz.edu::337295a9-84d4-4797-9928-aae6ebba5ebc" providerId="AD" clId="Web-{D8252095-A589-651C-7960-12CA70D5556D}" dt="2026-02-01T17:50:31.798" v="24"/>
        <pc:sldMkLst>
          <pc:docMk/>
          <pc:sldMk cId="273668444" sldId="262"/>
        </pc:sldMkLst>
      </pc:sldChg>
      <pc:sldChg chg="modNotes">
        <pc:chgData name="Wildman, Chloe" userId="S::chloe.wildman@cuanschutz.edu::337295a9-84d4-4797-9928-aae6ebba5ebc" providerId="AD" clId="Web-{D8252095-A589-651C-7960-12CA70D5556D}" dt="2026-02-01T17:49:29.672" v="5"/>
        <pc:sldMkLst>
          <pc:docMk/>
          <pc:sldMk cId="1993436075" sldId="263"/>
        </pc:sldMkLst>
      </pc:sldChg>
      <pc:sldChg chg="modNotes">
        <pc:chgData name="Wildman, Chloe" userId="S::chloe.wildman@cuanschutz.edu::337295a9-84d4-4797-9928-aae6ebba5ebc" providerId="AD" clId="Web-{D8252095-A589-651C-7960-12CA70D5556D}" dt="2026-02-01T17:50:04.251" v="15"/>
        <pc:sldMkLst>
          <pc:docMk/>
          <pc:sldMk cId="481668864" sldId="264"/>
        </pc:sldMkLst>
      </pc:sldChg>
      <pc:sldChg chg="modNotes">
        <pc:chgData name="Wildman, Chloe" userId="S::chloe.wildman@cuanschutz.edu::337295a9-84d4-4797-9928-aae6ebba5ebc" providerId="AD" clId="Web-{D8252095-A589-651C-7960-12CA70D5556D}" dt="2026-02-01T17:50:34.970" v="25"/>
        <pc:sldMkLst>
          <pc:docMk/>
          <pc:sldMk cId="3237099935" sldId="267"/>
        </pc:sldMkLst>
      </pc:sldChg>
      <pc:sldChg chg="modNotes">
        <pc:chgData name="Wildman, Chloe" userId="S::chloe.wildman@cuanschutz.edu::337295a9-84d4-4797-9928-aae6ebba5ebc" providerId="AD" clId="Web-{D8252095-A589-651C-7960-12CA70D5556D}" dt="2026-02-01T17:49:18.563" v="2"/>
        <pc:sldMkLst>
          <pc:docMk/>
          <pc:sldMk cId="1573960110" sldId="268"/>
        </pc:sldMkLst>
      </pc:sldChg>
      <pc:sldChg chg="modNotes">
        <pc:chgData name="Wildman, Chloe" userId="S::chloe.wildman@cuanschutz.edu::337295a9-84d4-4797-9928-aae6ebba5ebc" providerId="AD" clId="Web-{D8252095-A589-651C-7960-12CA70D5556D}" dt="2026-02-01T17:49:42.672" v="8"/>
        <pc:sldMkLst>
          <pc:docMk/>
          <pc:sldMk cId="2538750516" sldId="271"/>
        </pc:sldMkLst>
      </pc:sldChg>
      <pc:sldChg chg="modNotes">
        <pc:chgData name="Wildman, Chloe" userId="S::chloe.wildman@cuanschutz.edu::337295a9-84d4-4797-9928-aae6ebba5ebc" providerId="AD" clId="Web-{D8252095-A589-651C-7960-12CA70D5556D}" dt="2026-02-01T17:49:45.157" v="10"/>
        <pc:sldMkLst>
          <pc:docMk/>
          <pc:sldMk cId="1838256893" sldId="273"/>
        </pc:sldMkLst>
      </pc:sldChg>
      <pc:sldChg chg="modNotes">
        <pc:chgData name="Wildman, Chloe" userId="S::chloe.wildman@cuanschutz.edu::337295a9-84d4-4797-9928-aae6ebba5ebc" providerId="AD" clId="Web-{D8252095-A589-651C-7960-12CA70D5556D}" dt="2026-02-01T17:50:09.704" v="17"/>
        <pc:sldMkLst>
          <pc:docMk/>
          <pc:sldMk cId="1682025887" sldId="277"/>
        </pc:sldMkLst>
      </pc:sldChg>
      <pc:sldChg chg="modNotes">
        <pc:chgData name="Wildman, Chloe" userId="S::chloe.wildman@cuanschutz.edu::337295a9-84d4-4797-9928-aae6ebba5ebc" providerId="AD" clId="Web-{D8252095-A589-651C-7960-12CA70D5556D}" dt="2026-02-01T17:50:14.876" v="18"/>
        <pc:sldMkLst>
          <pc:docMk/>
          <pc:sldMk cId="411970452" sldId="278"/>
        </pc:sldMkLst>
      </pc:sldChg>
      <pc:sldChg chg="modNotes">
        <pc:chgData name="Wildman, Chloe" userId="S::chloe.wildman@cuanschutz.edu::337295a9-84d4-4797-9928-aae6ebba5ebc" providerId="AD" clId="Web-{D8252095-A589-651C-7960-12CA70D5556D}" dt="2026-02-01T17:49:53.094" v="12"/>
        <pc:sldMkLst>
          <pc:docMk/>
          <pc:sldMk cId="2214000320" sldId="279"/>
        </pc:sldMkLst>
      </pc:sldChg>
      <pc:sldChg chg="modNotes">
        <pc:chgData name="Wildman, Chloe" userId="S::chloe.wildman@cuanschutz.edu::337295a9-84d4-4797-9928-aae6ebba5ebc" providerId="AD" clId="Web-{D8252095-A589-651C-7960-12CA70D5556D}" dt="2026-02-01T17:49:59.970" v="14"/>
        <pc:sldMkLst>
          <pc:docMk/>
          <pc:sldMk cId="3757644982" sldId="282"/>
        </pc:sldMkLst>
      </pc:sldChg>
      <pc:sldChg chg="modNotes">
        <pc:chgData name="Wildman, Chloe" userId="S::chloe.wildman@cuanschutz.edu::337295a9-84d4-4797-9928-aae6ebba5ebc" providerId="AD" clId="Web-{D8252095-A589-651C-7960-12CA70D5556D}" dt="2026-02-01T17:50:17.470" v="19"/>
        <pc:sldMkLst>
          <pc:docMk/>
          <pc:sldMk cId="2745338825" sldId="283"/>
        </pc:sldMkLst>
      </pc:sldChg>
      <pc:sldChg chg="modNotes">
        <pc:chgData name="Wildman, Chloe" userId="S::chloe.wildman@cuanschutz.edu::337295a9-84d4-4797-9928-aae6ebba5ebc" providerId="AD" clId="Web-{D8252095-A589-651C-7960-12CA70D5556D}" dt="2026-02-01T17:50:28.048" v="23"/>
        <pc:sldMkLst>
          <pc:docMk/>
          <pc:sldMk cId="1503215342" sldId="284"/>
        </pc:sldMkLst>
      </pc:sldChg>
      <pc:sldChg chg="modNotes">
        <pc:chgData name="Wildman, Chloe" userId="S::chloe.wildman@cuanschutz.edu::337295a9-84d4-4797-9928-aae6ebba5ebc" providerId="AD" clId="Web-{D8252095-A589-651C-7960-12CA70D5556D}" dt="2026-02-01T17:50:24.611" v="22"/>
        <pc:sldMkLst>
          <pc:docMk/>
          <pc:sldMk cId="2861606324" sldId="285"/>
        </pc:sldMkLst>
      </pc:sldChg>
      <pc:sldChg chg="modNotes">
        <pc:chgData name="Wildman, Chloe" userId="S::chloe.wildman@cuanschutz.edu::337295a9-84d4-4797-9928-aae6ebba5ebc" providerId="AD" clId="Web-{D8252095-A589-651C-7960-12CA70D5556D}" dt="2026-02-01T17:49:15.563" v="0"/>
        <pc:sldMkLst>
          <pc:docMk/>
          <pc:sldMk cId="3296031642" sldId="286"/>
        </pc:sldMkLst>
      </pc:sldChg>
      <pc:sldChg chg="modNotes">
        <pc:chgData name="Wildman, Chloe" userId="S::chloe.wildman@cuanschutz.edu::337295a9-84d4-4797-9928-aae6ebba5ebc" providerId="AD" clId="Web-{D8252095-A589-651C-7960-12CA70D5556D}" dt="2026-02-01T17:49:25.125" v="4"/>
        <pc:sldMkLst>
          <pc:docMk/>
          <pc:sldMk cId="1834522648" sldId="287"/>
        </pc:sldMkLst>
      </pc:sldChg>
      <pc:sldChg chg="modNotes">
        <pc:chgData name="Wildman, Chloe" userId="S::chloe.wildman@cuanschutz.edu::337295a9-84d4-4797-9928-aae6ebba5ebc" providerId="AD" clId="Web-{D8252095-A589-651C-7960-12CA70D5556D}" dt="2026-02-01T17:49:36.969" v="7"/>
        <pc:sldMkLst>
          <pc:docMk/>
          <pc:sldMk cId="2153236749" sldId="288"/>
        </pc:sldMkLst>
      </pc:sldChg>
      <pc:sldChg chg="modNotes">
        <pc:chgData name="Wildman, Chloe" userId="S::chloe.wildman@cuanschutz.edu::337295a9-84d4-4797-9928-aae6ebba5ebc" providerId="AD" clId="Web-{D8252095-A589-651C-7960-12CA70D5556D}" dt="2026-02-01T17:50:06.298" v="16"/>
        <pc:sldMkLst>
          <pc:docMk/>
          <pc:sldMk cId="620245574" sldId="289"/>
        </pc:sldMkLst>
      </pc:sldChg>
      <pc:sldChg chg="modNotes">
        <pc:chgData name="Wildman, Chloe" userId="S::chloe.wildman@cuanschutz.edu::337295a9-84d4-4797-9928-aae6ebba5ebc" providerId="AD" clId="Web-{D8252095-A589-651C-7960-12CA70D5556D}" dt="2026-02-01T17:49:49.126" v="11"/>
        <pc:sldMkLst>
          <pc:docMk/>
          <pc:sldMk cId="1993091952" sldId="290"/>
        </pc:sldMkLst>
      </pc:sldChg>
      <pc:sldChg chg="modNotes">
        <pc:chgData name="Wildman, Chloe" userId="S::chloe.wildman@cuanschutz.edu::337295a9-84d4-4797-9928-aae6ebba5ebc" providerId="AD" clId="Web-{D8252095-A589-651C-7960-12CA70D5556D}" dt="2026-02-01T17:49:33.219" v="6"/>
        <pc:sldMkLst>
          <pc:docMk/>
          <pc:sldMk cId="1242789024" sldId="291"/>
        </pc:sldMkLst>
      </pc:sldChg>
      <pc:sldChg chg="modNotes">
        <pc:chgData name="Wildman, Chloe" userId="S::chloe.wildman@cuanschutz.edu::337295a9-84d4-4797-9928-aae6ebba5ebc" providerId="AD" clId="Web-{D8252095-A589-651C-7960-12CA70D5556D}" dt="2026-02-01T17:49:55.985" v="13"/>
        <pc:sldMkLst>
          <pc:docMk/>
          <pc:sldMk cId="1977005662" sldId="29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A66317-2253-4CA2-9B9D-C82C14D43BFA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98FBC-DBD9-4C5F-921E-AF115323F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98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5D5B9-0F16-BBB9-305D-9CA78293A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8B38EE-2B99-0140-F906-0D17B46288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415DC8-C2AE-F5D6-D984-790714D95E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B15BAA-F219-5987-EB71-FC2138CE06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1120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221D7-6E99-32C9-C9B0-D68FD9565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C24C14-F32B-325A-0406-9371D38BC6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47A88C-0433-CF95-EF29-E3D717BF18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842700-8853-A73D-686D-0186066668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2335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ADD3B-64F2-5F77-70ED-2F5E9AB5E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0551E5-2314-CC7B-04FB-E987611E7E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61784C-4C48-C461-29DC-251105A838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8DC01E-4943-2BCF-8E0C-9AE7BDD40D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046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/>
          </a:p>
          <a:p>
            <a:pPr marL="171450" indent="-171450">
              <a:buFontTx/>
              <a:buChar char="-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265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3E9D3-AE7E-204B-AB22-0FE1BD1DD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9F9FFD-5B56-48AD-CE8B-391D9B09A0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3E7744-67E9-802B-FFF5-F545F7831B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C5DFAB-8B45-F879-8296-0095FB47D1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9041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2105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E981D-2262-E990-E648-05FC06A0B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E3108A-9623-8638-3212-86362BABCB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742DFE-51A7-7FC7-8E01-70B8A09302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A95B77-7A6B-69D4-950B-18B3496D78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184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16C4F-3D3F-7D92-FD47-7BBBA19E3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E4BB3B-CFC3-6E69-FA9F-1B4F0169A9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720FE2-8A4D-76A3-A923-EF33A3FDAE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C1E1A6-325F-DBD6-7BE2-6B89F9793A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0704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93BDF-F82E-817B-ED29-4D2D0C6E1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007876-1348-A442-FAF5-21B17D05F5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0809D0-3D01-8B66-EB90-1CBD013D68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2E3B1B-F191-36C5-97BF-B82A5A77DD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229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8F889-1B0F-9373-43A7-587F08C1F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5A0B9B-A31A-CA6E-3D90-E0FE89E694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D1EEF9-90C5-6834-12F6-417951D090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600F8C-9459-2242-FE8D-078094EDFF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0512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413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33627-68A8-B575-40EA-B8E607840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1DD48E-1D0F-4F39-DFF8-5E3F57003D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13008D-4FCD-0360-EBC8-2E77699A49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CC7322-D81E-B69A-7389-F0670C4908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1698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F2351-2179-AC3F-49C3-7DFCC642F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212DCD-F500-63BF-BEF0-36EF341EF6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1F4438-D29C-D7BD-A296-6E366A62A4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E0CED0-BAB3-B81D-567C-25FDF5209C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6447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BBB88-2C0E-51F8-D3D1-A0AB0C7A6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BBFFFB-9BE8-74E2-9CC1-C732B99B28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AB51AD-290C-6005-DED4-9B025CD6EC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24BDE-1782-9ACC-15B3-08C5C73179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4347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1436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B36E2-A4B6-AC6D-4EFE-4B9C0E5D4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EC6DE9-7DAA-478C-C7A4-EC234CDB53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AACAEE-9904-577D-EB69-F79185B0CE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FD96D5-8D67-6219-837E-D0B12AA3E8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463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916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C76D5-8B02-B32F-C7FE-D1124ADCA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3685A3-4066-C833-9AAD-920C99F1FE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3E99C3-8A01-FA79-453D-7D88C966AD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DB1664-D87F-79F2-F07F-A8561D319E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533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6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08ED9-9366-EFA5-4128-AC620C975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ADB035-595C-8797-85AB-B851AE522A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06E80B-8093-8421-07E4-9B5C7C5574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1422D3-CE3C-7420-D197-64E7E36789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7535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4200D-DB0E-7889-4FEE-FB29E7515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8249D1-E5BE-5B66-91E0-D79C2F5876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B079B9-251B-CA96-C842-A397376251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0DF2BB-7CD7-AD2E-CA44-568FA40643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6865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BA041-DDC5-3679-DE32-F858D7CFE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60883F-0718-B355-8D4D-5EADCB99F0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6BEF71-B49F-C7C7-0F4D-F540D44371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2BCDE1-0950-DD47-A658-D7443527B3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279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ABFFF-468E-5AA8-6C70-57DF6C1A6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3A506F-F299-AC5C-5D24-75A957E1ED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F92C2B-05EB-915B-C9BA-33B96CF807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59A34-D13D-7A75-0931-849FCF3B84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E98FBC-DBD9-4C5F-921E-AF115323F1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675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A6E3-B7B6-E84C-BA68-E6D2810A1A7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28B1C5-B803-9240-80F0-A0D24633F9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1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A6E3-B7B6-E84C-BA68-E6D2810A1A7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72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A6E3-B7B6-E84C-BA68-E6D2810A1A7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768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A6E3-B7B6-E84C-BA68-E6D2810A1A7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586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A6E3-B7B6-E84C-BA68-E6D2810A1A7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204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A6E3-B7B6-E84C-BA68-E6D2810A1A7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477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A6E3-B7B6-E84C-BA68-E6D2810A1A7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6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A6E3-B7B6-E84C-BA68-E6D2810A1A7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676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A6E3-B7B6-E84C-BA68-E6D2810A1A7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958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A6E3-B7B6-E84C-BA68-E6D2810A1A7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164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0A6E3-B7B6-E84C-BA68-E6D2810A1A7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4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0A6E3-B7B6-E84C-BA68-E6D2810A1A74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B7DBD-BB20-C54E-B17C-4ACC2222A9B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18DB68CE-8855-6841-B616-06F57DF5D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E2BFBF-CAC3-5B49-8033-C2E5845687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79D7600-EB75-7040-8999-89A1C4B9E1E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272783"/>
            <a:ext cx="12191999" cy="58521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755CDC5-7131-8C49-88C3-8EC9BE4257E5}"/>
              </a:ext>
            </a:extLst>
          </p:cNvPr>
          <p:cNvSpPr/>
          <p:nvPr userDrawn="1"/>
        </p:nvSpPr>
        <p:spPr>
          <a:xfrm flipV="1">
            <a:off x="0" y="6267379"/>
            <a:ext cx="12192000" cy="45719"/>
          </a:xfrm>
          <a:prstGeom prst="rect">
            <a:avLst/>
          </a:prstGeom>
          <a:solidFill>
            <a:srgbClr val="C7B3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A22D467-8409-9747-A87B-5D0A5C2B4831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42709" y="6349326"/>
            <a:ext cx="2962582" cy="43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629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34464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redcapucdenver.zendesk.com/hc/en-us/sections/32048828633876-Language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redcapucdenver.zendesk.com/hc/en-us/articles/41992102765844-What-should-I-do-before-I-move-my-project-to-production" TargetMode="External"/><Relationship Id="rId4" Type="http://schemas.openxmlformats.org/officeDocument/2006/relationships/hyperlink" Target="https://redcapucdenver.zendesk.com/hc/en-us/articles/41992668852244-How-do-I-move-my-project-to-production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redcap.ucdenver.edu/surveys/?s=43M9XWPJTNXWTYNY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redcapucdenver.zendesk.com/hc/en-us/articles/42064270597524-How-can-I-review-my-drafted-changes-while-my-project-is-in-production" TargetMode="External"/><Relationship Id="rId4" Type="http://schemas.openxmlformats.org/officeDocument/2006/relationships/hyperlink" Target="https://redcapucdenver.zendesk.com/hc/en-us/articles/42031734822932-How-do-I-make-changes-while-my-project-is-in-production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pTQPr56O8AM?feature=oembed" TargetMode="External"/><Relationship Id="rId5" Type="http://schemas.openxmlformats.org/officeDocument/2006/relationships/image" Target="../media/image3.jpeg"/><Relationship Id="rId4" Type="http://schemas.openxmlformats.org/officeDocument/2006/relationships/hyperlink" Target="https://www.youtube.com/watch?v=pTQPr56O8AM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25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hyperlink" Target="https://redcapucdenver.zendesk.com/hc/en-us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redcapucdenver.zendesk.com/hc/en-us/articles/31179816370580-Who-can-use-REDCap" TargetMode="External"/><Relationship Id="rId5" Type="http://schemas.openxmlformats.org/officeDocument/2006/relationships/hyperlink" Target="https://redcapucdenver.zendesk.com/hc/en-us/articles/30884063686932-How-do-I-get-a-UCD-REDCap-account" TargetMode="External"/><Relationship Id="rId4" Type="http://schemas.openxmlformats.org/officeDocument/2006/relationships/hyperlink" Target="https://redcapucdenver.zendesk.com/hc/en-us/articles/31238872213396-What-is-REDCap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redcapucdenver.zendesk.com/hc/en-us/articles/41991697734292-Why-should-I-move-my-project-to-production-before-I-collect-live-data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redcapucdenver.zendesk.com/hc/en-us/articles/32798953683220-How-do-I-add-users-to-my-project" TargetMode="External"/><Relationship Id="rId4" Type="http://schemas.openxmlformats.org/officeDocument/2006/relationships/hyperlink" Target="https://redcapucdenver.zendesk.com/hc/en-us/articles/35347246384148-What-rights-and-permissions-can-users-be-granted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BF2AE7-EA69-AF75-9F9A-C99E57D8A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C764A1C-1623-09A9-56D2-B8A1120B8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500" y="934337"/>
            <a:ext cx="11525470" cy="2301336"/>
          </a:xfrm>
        </p:spPr>
        <p:txBody>
          <a:bodyPr/>
          <a:lstStyle/>
          <a:p>
            <a:r>
              <a:rPr lang="en-US" b="1" err="1">
                <a:latin typeface="Arial"/>
                <a:cs typeface="Arial"/>
              </a:rPr>
              <a:t>REDCap</a:t>
            </a:r>
            <a:r>
              <a:rPr lang="en-US" b="1">
                <a:latin typeface="Arial"/>
                <a:cs typeface="Arial"/>
              </a:rPr>
              <a:t>: Project Lifecycle</a:t>
            </a:r>
            <a:endParaRPr lang="en-US" b="1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9001A269-DFB8-3267-13B5-BA7E3184BE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9036" y="3622328"/>
            <a:ext cx="11340934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i="1">
                <a:latin typeface="Arial"/>
                <a:cs typeface="Arial"/>
              </a:rPr>
              <a:t>A walkthrough of the milestones in a project's lifecycle, highlighting key features and considerations.</a:t>
            </a:r>
            <a:endParaRPr lang="en-US" sz="2000" i="1"/>
          </a:p>
          <a:p>
            <a:endParaRPr lang="en-US" sz="2000">
              <a:latin typeface="Arial"/>
              <a:cs typeface="Arial"/>
            </a:endParaRPr>
          </a:p>
          <a:p>
            <a:r>
              <a:rPr lang="en-US" sz="2000">
                <a:latin typeface="Arial"/>
                <a:cs typeface="Arial"/>
              </a:rPr>
              <a:t>From the University of Colorado </a:t>
            </a:r>
            <a:r>
              <a:rPr lang="en-US" sz="2000" err="1">
                <a:latin typeface="Arial"/>
                <a:cs typeface="Arial"/>
              </a:rPr>
              <a:t>REDCap</a:t>
            </a:r>
            <a:r>
              <a:rPr lang="en-US" sz="2000">
                <a:latin typeface="Arial"/>
                <a:cs typeface="Arial"/>
              </a:rPr>
              <a:t> Administrators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296031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64C70-6D51-A077-D160-88872E55D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E5B66-BB8A-B436-67D1-2ADBA6EB4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Multi-Language Management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54D940-5B8F-67A1-9C2F-AE228F7183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1694" y="1926618"/>
            <a:ext cx="10229849" cy="357248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>
                <a:latin typeface="Arial"/>
                <a:cs typeface="Arial"/>
              </a:rPr>
              <a:t>Translate existing fields into other languages 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600">
                <a:latin typeface="Arial"/>
                <a:cs typeface="Arial"/>
              </a:rPr>
              <a:t>Prevents duplication of data points that need to be merged later, resulting in cleaner datasets.</a:t>
            </a:r>
          </a:p>
          <a:p>
            <a:endParaRPr lang="en-US" sz="2000">
              <a:latin typeface="Arial"/>
              <a:cs typeface="Arial"/>
            </a:endParaRPr>
          </a:p>
          <a:p>
            <a:r>
              <a:rPr lang="en-US" sz="2000">
                <a:latin typeface="Arial"/>
                <a:cs typeface="Arial"/>
              </a:rPr>
              <a:t>Step 1: Configuring basic system settings</a:t>
            </a:r>
            <a:endParaRPr lang="en-US" sz="360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600">
                <a:latin typeface="Arial"/>
                <a:cs typeface="Arial"/>
              </a:rPr>
              <a:t>Set a base language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600">
                <a:latin typeface="Arial"/>
                <a:cs typeface="Arial"/>
              </a:rPr>
              <a:t>Add additional languages</a:t>
            </a:r>
          </a:p>
          <a:p>
            <a:r>
              <a:rPr lang="en-US" sz="2000">
                <a:latin typeface="Arial"/>
                <a:cs typeface="Arial"/>
              </a:rPr>
              <a:t>Step 2: Implementing language selection</a:t>
            </a:r>
          </a:p>
          <a:p>
            <a:r>
              <a:rPr lang="en-US" sz="2000">
                <a:latin typeface="Arial"/>
                <a:cs typeface="Arial"/>
              </a:rPr>
              <a:t>Step 3: Formatting translations</a:t>
            </a:r>
          </a:p>
          <a:p>
            <a:endParaRPr lang="en-US" sz="2000">
              <a:latin typeface="Arial"/>
              <a:cs typeface="Arial"/>
            </a:endParaRPr>
          </a:p>
        </p:txBody>
      </p:sp>
      <p:pic>
        <p:nvPicPr>
          <p:cNvPr id="5" name="Picture 4" descr="A question mark on a black background&#10;&#10;Description automatically generated">
            <a:extLst>
              <a:ext uri="{FF2B5EF4-FFF2-40B4-BE49-F238E27FC236}">
                <a16:creationId xmlns:a16="http://schemas.microsoft.com/office/drawing/2014/main" id="{F48115F6-7D49-4530-C1C7-06849B300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342" y="5693208"/>
            <a:ext cx="369095" cy="3690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D313893-163B-461B-7B99-DF819FC899C7}"/>
              </a:ext>
            </a:extLst>
          </p:cNvPr>
          <p:cNvSpPr txBox="1"/>
          <p:nvPr/>
        </p:nvSpPr>
        <p:spPr>
          <a:xfrm>
            <a:off x="1212056" y="5748337"/>
            <a:ext cx="931230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  <a:hlinkClick r:id="rId4"/>
              </a:rPr>
              <a:t>Language 🌐 – UCD REDCap Help Center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091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3EC7F-B333-18EA-687F-7F5EDFC4B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93DA6-2B16-31A0-D685-76FC16032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Move to Production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B41B05-69A5-748C-F3C2-F932EA5F75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2599" y="1556169"/>
            <a:ext cx="10515598" cy="342264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800">
                <a:latin typeface="Arial"/>
                <a:cs typeface="Arial"/>
              </a:rPr>
              <a:t>Should occur </a:t>
            </a:r>
            <a:r>
              <a:rPr lang="en-US" sz="1800" i="1">
                <a:latin typeface="Arial"/>
                <a:cs typeface="Arial"/>
              </a:rPr>
              <a:t>before</a:t>
            </a:r>
            <a:r>
              <a:rPr lang="en-US" sz="1800">
                <a:latin typeface="Arial"/>
                <a:cs typeface="Arial"/>
              </a:rPr>
              <a:t>...</a:t>
            </a:r>
            <a:endParaRPr lang="en-US" sz="180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400">
                <a:latin typeface="Arial"/>
                <a:cs typeface="Arial"/>
              </a:rPr>
              <a:t>You collect any live/real data in your project</a:t>
            </a:r>
          </a:p>
          <a:p>
            <a:r>
              <a:rPr lang="en-US" sz="1800">
                <a:latin typeface="Arial"/>
                <a:cs typeface="Arial"/>
              </a:rPr>
              <a:t>Should occur </a:t>
            </a:r>
            <a:r>
              <a:rPr lang="en-US" sz="1800" i="1">
                <a:latin typeface="Arial"/>
                <a:cs typeface="Arial"/>
              </a:rPr>
              <a:t>after</a:t>
            </a:r>
            <a:r>
              <a:rPr lang="en-US" sz="1800">
                <a:latin typeface="Arial"/>
                <a:cs typeface="Arial"/>
              </a:rPr>
              <a:t>...</a:t>
            </a:r>
            <a:endParaRPr lang="en-US" sz="180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400">
                <a:latin typeface="Arial"/>
                <a:cs typeface="Arial"/>
              </a:rPr>
              <a:t>You have fully designed your project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400">
                <a:latin typeface="Arial"/>
                <a:cs typeface="Arial"/>
              </a:rPr>
              <a:t>You have thoroughly tested your project (including data entry forms, survey distribution, and survey submission)</a:t>
            </a:r>
            <a:endParaRPr lang="en-US" sz="1400"/>
          </a:p>
          <a:p>
            <a:r>
              <a:rPr lang="en-US" sz="1800">
                <a:latin typeface="Arial"/>
                <a:cs typeface="Arial"/>
              </a:rPr>
              <a:t>Consists of 4 steps</a:t>
            </a:r>
            <a:endParaRPr lang="en-US" sz="180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400">
                <a:latin typeface="Arial"/>
                <a:cs typeface="Arial"/>
              </a:rPr>
              <a:t>Submit a move to production request (Project Setup page)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400">
                <a:latin typeface="Arial"/>
                <a:cs typeface="Arial"/>
              </a:rPr>
              <a:t>Review feedback from REDCap Administrators (if any is provided)</a:t>
            </a:r>
            <a:endParaRPr lang="en-US" sz="140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400">
                <a:latin typeface="Arial"/>
                <a:cs typeface="Arial"/>
              </a:rPr>
              <a:t>Complete a final review of your project for any validation or identifiers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400">
                <a:latin typeface="Arial"/>
                <a:cs typeface="Arial"/>
              </a:rPr>
              <a:t>Complete the form sent to you from REDCap Administrators</a:t>
            </a:r>
          </a:p>
        </p:txBody>
      </p:sp>
      <p:pic>
        <p:nvPicPr>
          <p:cNvPr id="8" name="Picture 7" descr="A question mark on a black background&#10;&#10;Description automatically generated">
            <a:extLst>
              <a:ext uri="{FF2B5EF4-FFF2-40B4-BE49-F238E27FC236}">
                <a16:creationId xmlns:a16="http://schemas.microsoft.com/office/drawing/2014/main" id="{C2047FC1-F4D2-A27F-5469-1C5CE1EAFC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343" y="5750718"/>
            <a:ext cx="369095" cy="3690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64C63F5-F46F-8157-16F4-C3C358711F69}"/>
              </a:ext>
            </a:extLst>
          </p:cNvPr>
          <p:cNvSpPr txBox="1"/>
          <p:nvPr/>
        </p:nvSpPr>
        <p:spPr>
          <a:xfrm>
            <a:off x="1221952" y="5748337"/>
            <a:ext cx="804905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  <a:hlinkClick r:id="rId4"/>
              </a:rPr>
              <a:t>How do I move my project to production? – UCD REDCap Help Center</a:t>
            </a:r>
            <a:endParaRPr lang="en-US">
              <a:ea typeface="Calibri"/>
              <a:cs typeface="Calibri"/>
            </a:endParaRPr>
          </a:p>
        </p:txBody>
      </p:sp>
      <p:pic>
        <p:nvPicPr>
          <p:cNvPr id="3" name="Picture 2" descr="A question mark on a black background&#10;&#10;Description automatically generated">
            <a:extLst>
              <a:ext uri="{FF2B5EF4-FFF2-40B4-BE49-F238E27FC236}">
                <a16:creationId xmlns:a16="http://schemas.microsoft.com/office/drawing/2014/main" id="{A55BB04C-29E0-CBEC-210D-6BB2125C8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965" y="5204377"/>
            <a:ext cx="369095" cy="3690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B178CD-760B-01F1-1E03-75AA43769854}"/>
              </a:ext>
            </a:extLst>
          </p:cNvPr>
          <p:cNvSpPr txBox="1"/>
          <p:nvPr/>
        </p:nvSpPr>
        <p:spPr>
          <a:xfrm>
            <a:off x="1207574" y="5201996"/>
            <a:ext cx="871760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  <a:hlinkClick r:id="rId5"/>
              </a:rPr>
              <a:t>What should I do before I move my project to production? – UCD REDCap Help Center</a:t>
            </a:r>
            <a:endParaRPr lang="en-US">
              <a:ea typeface="Calibri"/>
              <a:cs typeface="Calibri"/>
              <a:hlinkClick r:id="rId5"/>
            </a:endParaRPr>
          </a:p>
        </p:txBody>
      </p:sp>
    </p:spTree>
    <p:extLst>
      <p:ext uri="{BB962C8B-B14F-4D97-AF65-F5344CB8AC3E}">
        <p14:creationId xmlns:p14="http://schemas.microsoft.com/office/powerpoint/2010/main" val="2214000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1F71E4D-349B-923C-8D1E-86A28B537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2786"/>
            <a:ext cx="12192000" cy="2702977"/>
          </a:xfrm>
          <a:prstGeom prst="rect">
            <a:avLst/>
          </a:prstGeom>
        </p:spPr>
      </p:pic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4893415-B771-C54A-74D7-D727F1161A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531" y="0"/>
            <a:ext cx="10192331" cy="6241639"/>
          </a:xfrm>
          <a:prstGeom prst="rect">
            <a:avLst/>
          </a:prstGeom>
        </p:spPr>
      </p:pic>
      <p:pic>
        <p:nvPicPr>
          <p:cNvPr id="10" name="Picture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49ECBCD-D030-2DE6-D859-475014AA96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837" y="982786"/>
            <a:ext cx="12189068" cy="3296137"/>
          </a:xfrm>
          <a:prstGeom prst="rect">
            <a:avLst/>
          </a:prstGeom>
        </p:spPr>
      </p:pic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7FBD985-DA21-D828-AFF1-2E28AAEBE0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94" y="982786"/>
            <a:ext cx="12198838" cy="31000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4D0C121-E169-C564-43E6-1019138B95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3099" y="0"/>
            <a:ext cx="5225802" cy="624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005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1B95B-DF7D-8A6C-29B6-9A0FCDCF3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oad PNG Transparent Images, Pictures, Photos">
            <a:extLst>
              <a:ext uri="{FF2B5EF4-FFF2-40B4-BE49-F238E27FC236}">
                <a16:creationId xmlns:a16="http://schemas.microsoft.com/office/drawing/2014/main" id="{47BAA1BD-65E8-0835-7122-49E808C531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44" r="11322" b="-181"/>
          <a:stretch>
            <a:fillRect/>
          </a:stretch>
        </p:blipFill>
        <p:spPr>
          <a:xfrm>
            <a:off x="5656997" y="275"/>
            <a:ext cx="6537437" cy="6297426"/>
          </a:xfrm>
          <a:prstGeom prst="rect">
            <a:avLst/>
          </a:prstGeom>
        </p:spPr>
      </p:pic>
      <p:pic>
        <p:nvPicPr>
          <p:cNvPr id="8" name="Picture 7" descr="A yellow and white sign with a wrench on it&#10;&#10;AI-generated content may be incorrect.">
            <a:extLst>
              <a:ext uri="{FF2B5EF4-FFF2-40B4-BE49-F238E27FC236}">
                <a16:creationId xmlns:a16="http://schemas.microsoft.com/office/drawing/2014/main" id="{443AB0BA-821C-F313-730E-8C90943A0B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3211" y="371863"/>
            <a:ext cx="1387524" cy="1330656"/>
          </a:xfrm>
          <a:prstGeom prst="rect">
            <a:avLst/>
          </a:prstGeom>
        </p:spPr>
      </p:pic>
      <p:pic>
        <p:nvPicPr>
          <p:cNvPr id="9" name="Picture 8" descr="A green check mark on a sign&#10;&#10;AI-generated content may be incorrect.">
            <a:extLst>
              <a:ext uri="{FF2B5EF4-FFF2-40B4-BE49-F238E27FC236}">
                <a16:creationId xmlns:a16="http://schemas.microsoft.com/office/drawing/2014/main" id="{5C01A032-A939-5423-84D5-46DA01168F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8898" y="4824879"/>
            <a:ext cx="1376150" cy="1330658"/>
          </a:xfrm>
          <a:prstGeom prst="rect">
            <a:avLst/>
          </a:prstGeom>
        </p:spPr>
      </p:pic>
      <p:pic>
        <p:nvPicPr>
          <p:cNvPr id="10" name="Picture 9" descr="A blue sign with a magnifying glass and graph&#10;&#10;AI-generated content may be incorrect.">
            <a:extLst>
              <a:ext uri="{FF2B5EF4-FFF2-40B4-BE49-F238E27FC236}">
                <a16:creationId xmlns:a16="http://schemas.microsoft.com/office/drawing/2014/main" id="{627E22B3-9CE1-0FC3-35A2-EBA7B76A0D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3211" y="3344561"/>
            <a:ext cx="1387524" cy="1330658"/>
          </a:xfrm>
          <a:prstGeom prst="rect">
            <a:avLst/>
          </a:prstGeom>
        </p:spPr>
      </p:pic>
      <p:pic>
        <p:nvPicPr>
          <p:cNvPr id="11" name="Picture 10" descr="A blue sign with a pen and checklist&#10;&#10;AI-generated content may be incorrect.">
            <a:extLst>
              <a:ext uri="{FF2B5EF4-FFF2-40B4-BE49-F238E27FC236}">
                <a16:creationId xmlns:a16="http://schemas.microsoft.com/office/drawing/2014/main" id="{4A63559D-3D30-D8A5-14F3-6C0A861D4F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3211" y="1858212"/>
            <a:ext cx="1387524" cy="133065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6AC9353-AA93-17FA-3CEB-4732B18933C7}"/>
              </a:ext>
            </a:extLst>
          </p:cNvPr>
          <p:cNvSpPr txBox="1"/>
          <p:nvPr/>
        </p:nvSpPr>
        <p:spPr>
          <a:xfrm>
            <a:off x="2775048" y="683248"/>
            <a:ext cx="422865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>
                <a:ea typeface="Calibri"/>
                <a:cs typeface="Calibri"/>
              </a:rPr>
              <a:t>Development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BEDAA1-9D6C-F43D-2E62-DB035569DCCB}"/>
              </a:ext>
            </a:extLst>
          </p:cNvPr>
          <p:cNvSpPr txBox="1"/>
          <p:nvPr/>
        </p:nvSpPr>
        <p:spPr>
          <a:xfrm>
            <a:off x="2775201" y="2169598"/>
            <a:ext cx="271603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>
                <a:ea typeface="Calibri"/>
                <a:cs typeface="Calibri"/>
              </a:rPr>
              <a:t>Production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DF61E0-A6E9-A1E9-DD16-0E6A9508F2D7}"/>
              </a:ext>
            </a:extLst>
          </p:cNvPr>
          <p:cNvSpPr txBox="1"/>
          <p:nvPr/>
        </p:nvSpPr>
        <p:spPr>
          <a:xfrm>
            <a:off x="2775048" y="3655947"/>
            <a:ext cx="538871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ea typeface="Calibri"/>
                <a:cs typeface="Calibri"/>
              </a:rPr>
              <a:t>Analysis/Cleanup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9A2761-920A-1244-5A79-B5B8E87C42A1}"/>
              </a:ext>
            </a:extLst>
          </p:cNvPr>
          <p:cNvSpPr txBox="1"/>
          <p:nvPr/>
        </p:nvSpPr>
        <p:spPr>
          <a:xfrm>
            <a:off x="2775201" y="5142296"/>
            <a:ext cx="271603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ea typeface="Calibri"/>
                <a:cs typeface="Calibri"/>
              </a:rPr>
              <a:t>Completed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BC5C188-39DB-CAA4-D631-C0DC863D5142}"/>
              </a:ext>
            </a:extLst>
          </p:cNvPr>
          <p:cNvSpPr/>
          <p:nvPr/>
        </p:nvSpPr>
        <p:spPr>
          <a:xfrm>
            <a:off x="1253360" y="1852125"/>
            <a:ext cx="5099576" cy="1348081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B1A6214-10D3-0116-E146-D2BD70C4616F}"/>
              </a:ext>
            </a:extLst>
          </p:cNvPr>
          <p:cNvSpPr/>
          <p:nvPr/>
        </p:nvSpPr>
        <p:spPr>
          <a:xfrm>
            <a:off x="1257909" y="344047"/>
            <a:ext cx="5099576" cy="1348081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644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A1F9C-9799-82FD-9706-F8E5DD5CC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Production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9CCDCB-B5CB-40F0-F169-13B00F2533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1" y="1690688"/>
            <a:ext cx="10515598" cy="342264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>
                <a:latin typeface="Arial"/>
                <a:cs typeface="Arial"/>
              </a:rPr>
              <a:t>While collecting live/real data.</a:t>
            </a:r>
          </a:p>
          <a:p>
            <a:r>
              <a:rPr lang="en-US" sz="2400">
                <a:latin typeface="Arial"/>
                <a:cs typeface="Arial"/>
              </a:rPr>
              <a:t>Imposes restrictions on what modifications can be made to a project, and how, to help prevent: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800">
                <a:latin typeface="Arial"/>
                <a:cs typeface="Arial"/>
              </a:rPr>
              <a:t>Unexpected data loss 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800">
                <a:latin typeface="Arial"/>
                <a:cs typeface="Arial"/>
              </a:rPr>
              <a:t>Degradation or loss of data quality/integrity</a:t>
            </a:r>
            <a:endParaRPr lang="en-US" sz="1800"/>
          </a:p>
        </p:txBody>
      </p:sp>
      <p:pic>
        <p:nvPicPr>
          <p:cNvPr id="3" name="Picture 2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269164FE-3C93-841E-BE40-2496D59B6E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138" y="4768127"/>
            <a:ext cx="5512995" cy="12010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07CF30-AA49-F105-4495-230D595B3A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788" y="4356018"/>
            <a:ext cx="10030319" cy="41217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36F7787-3ECA-1C91-9D2B-9FD7893268BF}"/>
              </a:ext>
            </a:extLst>
          </p:cNvPr>
          <p:cNvSpPr/>
          <p:nvPr/>
        </p:nvSpPr>
        <p:spPr>
          <a:xfrm>
            <a:off x="10566541" y="4331162"/>
            <a:ext cx="519402" cy="46081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668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0A737-F2AD-1EA9-DB16-DD824704F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sign with a pen and checklist&#10;&#10;AI-generated content may be incorrect.">
            <a:extLst>
              <a:ext uri="{FF2B5EF4-FFF2-40B4-BE49-F238E27FC236}">
                <a16:creationId xmlns:a16="http://schemas.microsoft.com/office/drawing/2014/main" id="{C01FC262-F869-7ED3-A09D-EB0998B35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59927" y="1789973"/>
            <a:ext cx="3025255" cy="296838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1DB78E-7A51-92B7-2972-28F831AFE44A}"/>
              </a:ext>
            </a:extLst>
          </p:cNvPr>
          <p:cNvSpPr txBox="1"/>
          <p:nvPr/>
        </p:nvSpPr>
        <p:spPr>
          <a:xfrm>
            <a:off x="5379496" y="2502949"/>
            <a:ext cx="4774568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>
                <a:ea typeface="Calibri"/>
                <a:cs typeface="Calibri"/>
              </a:rPr>
              <a:t>Production</a:t>
            </a:r>
            <a:endParaRPr lang="en-US"/>
          </a:p>
        </p:txBody>
      </p:sp>
      <p:sp>
        <p:nvSpPr>
          <p:cNvPr id="5" name="Subtitle 8">
            <a:extLst>
              <a:ext uri="{FF2B5EF4-FFF2-40B4-BE49-F238E27FC236}">
                <a16:creationId xmlns:a16="http://schemas.microsoft.com/office/drawing/2014/main" id="{6F08ED1B-FA73-15C8-88CB-C8E2F387B2CA}"/>
              </a:ext>
            </a:extLst>
          </p:cNvPr>
          <p:cNvSpPr txBox="1">
            <a:spLocks/>
          </p:cNvSpPr>
          <p:nvPr/>
        </p:nvSpPr>
        <p:spPr>
          <a:xfrm>
            <a:off x="1162866" y="3602038"/>
            <a:ext cx="11340934" cy="16557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i="1">
                <a:latin typeface="Arial"/>
                <a:cs typeface="Arial"/>
              </a:rPr>
              <a:t>Feature Highlights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45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131B2-2EC2-418D-A302-FA2C6145A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52F33-CCC7-DAD1-2BBD-D2185FF1B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Survey Distribution Example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A3F9FA-6A7E-ACAD-7903-EC16A3544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1694" y="2302669"/>
            <a:ext cx="10229849" cy="319643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600">
                <a:latin typeface="Arial"/>
                <a:cs typeface="Arial"/>
              </a:rPr>
              <a:t>Live demo!</a:t>
            </a:r>
          </a:p>
          <a:p>
            <a:pPr marL="0" indent="0">
              <a:buNone/>
            </a:pPr>
            <a:r>
              <a:rPr lang="en-US" sz="1600">
                <a:latin typeface="Arial"/>
                <a:cs typeface="Arial"/>
                <a:hlinkClick r:id="rId3"/>
              </a:rPr>
              <a:t>https://redcap.ucdenver.edu/surveys/?s=43M9XWPJTNXWTYNY</a:t>
            </a:r>
            <a:r>
              <a:rPr lang="en-US" sz="1600">
                <a:latin typeface="Arial"/>
                <a:cs typeface="Arial"/>
              </a:rPr>
              <a:t> </a:t>
            </a:r>
          </a:p>
        </p:txBody>
      </p:sp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8ACB622C-6740-B51F-4437-5F608BD452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601" y="2966418"/>
            <a:ext cx="2548123" cy="253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025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2F88E-380F-DD82-E94E-6A53C43A2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767AA-6166-61BA-8D8D-8B55A1B50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Modifications While in Production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7D3185-D3CD-6509-FC89-71F1E6FB29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1798" y="1689111"/>
            <a:ext cx="10229849" cy="319643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>
                <a:latin typeface="Arial"/>
                <a:cs typeface="Arial"/>
              </a:rPr>
              <a:t>Design changes to instruments are not live automatically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600">
                <a:latin typeface="Arial"/>
                <a:cs typeface="Arial"/>
              </a:rPr>
              <a:t>Changes are drafted in "Draft Mode" (including MLM changes)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600">
                <a:latin typeface="Arial"/>
                <a:cs typeface="Arial"/>
              </a:rPr>
              <a:t>You should then review and submit those changes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600">
                <a:latin typeface="Arial"/>
                <a:cs typeface="Arial"/>
              </a:rPr>
              <a:t>Your surveys are not interrupted, even if your changes go to the Administrator team for review</a:t>
            </a:r>
          </a:p>
          <a:p>
            <a:r>
              <a:rPr lang="en-US" sz="2000">
                <a:latin typeface="Arial"/>
                <a:cs typeface="Arial"/>
              </a:rPr>
              <a:t>Draft Preview Mode</a:t>
            </a:r>
          </a:p>
          <a:p>
            <a:r>
              <a:rPr lang="en-US" sz="2000">
                <a:latin typeface="Arial"/>
                <a:cs typeface="Arial"/>
              </a:rPr>
              <a:t>Important notes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600">
                <a:latin typeface="Arial"/>
                <a:cs typeface="Arial"/>
              </a:rPr>
              <a:t>Not all changes are subject to "Draft Mode" -- for example, survey settings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600">
                <a:latin typeface="Arial"/>
                <a:cs typeface="Arial"/>
              </a:rPr>
              <a:t>The system only flags changes that are potentially critical at the time of committing the change</a:t>
            </a:r>
            <a:endParaRPr lang="en-US" sz="1600"/>
          </a:p>
          <a:p>
            <a:pPr lvl="2">
              <a:buFont typeface="Wingdings" panose="020B0604020202020204" pitchFamily="34" charset="0"/>
              <a:buChar char="§"/>
            </a:pPr>
            <a:r>
              <a:rPr lang="en-US" sz="1600">
                <a:latin typeface="Arial"/>
                <a:cs typeface="Arial"/>
              </a:rPr>
              <a:t>It does not track branching logic changes and whether that could eventually result in the erasure of data, so make these changes carefully</a:t>
            </a:r>
            <a:endParaRPr lang="en-US" sz="1400"/>
          </a:p>
        </p:txBody>
      </p:sp>
      <p:pic>
        <p:nvPicPr>
          <p:cNvPr id="5" name="Picture 4" descr="A question mark on a black background&#10;&#10;Description automatically generated">
            <a:extLst>
              <a:ext uri="{FF2B5EF4-FFF2-40B4-BE49-F238E27FC236}">
                <a16:creationId xmlns:a16="http://schemas.microsoft.com/office/drawing/2014/main" id="{205878BC-F2DB-C4B1-2BBE-FCCEA9076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447" y="5131845"/>
            <a:ext cx="369095" cy="3690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0835598-AAE5-0A3B-EE25-710A3C658B47}"/>
              </a:ext>
            </a:extLst>
          </p:cNvPr>
          <p:cNvSpPr txBox="1"/>
          <p:nvPr/>
        </p:nvSpPr>
        <p:spPr>
          <a:xfrm>
            <a:off x="1197945" y="5129464"/>
            <a:ext cx="854386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  <a:hlinkClick r:id="rId4"/>
              </a:rPr>
              <a:t>How do I make changes while my project is in production? – UCD REDCap Help Center</a:t>
            </a:r>
            <a:endParaRPr lang="en-US">
              <a:ea typeface="+mn-lt"/>
              <a:cs typeface="+mn-lt"/>
            </a:endParaRPr>
          </a:p>
        </p:txBody>
      </p:sp>
      <p:pic>
        <p:nvPicPr>
          <p:cNvPr id="8" name="Picture 7" descr="A question mark on a black background&#10;&#10;Description automatically generated">
            <a:extLst>
              <a:ext uri="{FF2B5EF4-FFF2-40B4-BE49-F238E27FC236}">
                <a16:creationId xmlns:a16="http://schemas.microsoft.com/office/drawing/2014/main" id="{2005C226-6D4C-3992-8157-6AD5A21792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447" y="5686026"/>
            <a:ext cx="369095" cy="3690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0112F03-8100-E63E-5ABE-3ADE3CBD785F}"/>
              </a:ext>
            </a:extLst>
          </p:cNvPr>
          <p:cNvSpPr txBox="1"/>
          <p:nvPr/>
        </p:nvSpPr>
        <p:spPr>
          <a:xfrm>
            <a:off x="1197945" y="5683645"/>
            <a:ext cx="948399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  <a:hlinkClick r:id="rId5"/>
              </a:rPr>
              <a:t>How can I review my drafted changes while my project is in production? – UCD REDCap Help Center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70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6864D-8800-204D-5CE7-3CB3E8FA4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oad PNG Transparent Images, Pictures, Photos">
            <a:extLst>
              <a:ext uri="{FF2B5EF4-FFF2-40B4-BE49-F238E27FC236}">
                <a16:creationId xmlns:a16="http://schemas.microsoft.com/office/drawing/2014/main" id="{598F7A56-ADBC-1B31-165A-1BE5D3DB9D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44" r="11308" b="-181"/>
          <a:stretch>
            <a:fillRect/>
          </a:stretch>
        </p:blipFill>
        <p:spPr>
          <a:xfrm>
            <a:off x="5656997" y="275"/>
            <a:ext cx="6538469" cy="6297426"/>
          </a:xfrm>
          <a:prstGeom prst="rect">
            <a:avLst/>
          </a:prstGeom>
        </p:spPr>
      </p:pic>
      <p:pic>
        <p:nvPicPr>
          <p:cNvPr id="8" name="Picture 7" descr="A yellow and white sign with a wrench on it&#10;&#10;AI-generated content may be incorrect.">
            <a:extLst>
              <a:ext uri="{FF2B5EF4-FFF2-40B4-BE49-F238E27FC236}">
                <a16:creationId xmlns:a16="http://schemas.microsoft.com/office/drawing/2014/main" id="{99B77F07-C7C1-434A-ECFD-EFC8DD84F4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3211" y="371863"/>
            <a:ext cx="1387524" cy="1330656"/>
          </a:xfrm>
          <a:prstGeom prst="rect">
            <a:avLst/>
          </a:prstGeom>
        </p:spPr>
      </p:pic>
      <p:pic>
        <p:nvPicPr>
          <p:cNvPr id="9" name="Picture 8" descr="A green check mark on a sign&#10;&#10;AI-generated content may be incorrect.">
            <a:extLst>
              <a:ext uri="{FF2B5EF4-FFF2-40B4-BE49-F238E27FC236}">
                <a16:creationId xmlns:a16="http://schemas.microsoft.com/office/drawing/2014/main" id="{30B5850D-C667-69F6-605E-0E3BB71FFA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8898" y="4824879"/>
            <a:ext cx="1376150" cy="1330658"/>
          </a:xfrm>
          <a:prstGeom prst="rect">
            <a:avLst/>
          </a:prstGeom>
        </p:spPr>
      </p:pic>
      <p:pic>
        <p:nvPicPr>
          <p:cNvPr id="10" name="Picture 9" descr="A blue sign with a magnifying glass and graph&#10;&#10;AI-generated content may be incorrect.">
            <a:extLst>
              <a:ext uri="{FF2B5EF4-FFF2-40B4-BE49-F238E27FC236}">
                <a16:creationId xmlns:a16="http://schemas.microsoft.com/office/drawing/2014/main" id="{66418F7A-1101-AF00-CF5D-AFCAD44145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3211" y="3344561"/>
            <a:ext cx="1387524" cy="1330658"/>
          </a:xfrm>
          <a:prstGeom prst="rect">
            <a:avLst/>
          </a:prstGeom>
        </p:spPr>
      </p:pic>
      <p:pic>
        <p:nvPicPr>
          <p:cNvPr id="11" name="Picture 10" descr="A blue sign with a pen and checklist&#10;&#10;AI-generated content may be incorrect.">
            <a:extLst>
              <a:ext uri="{FF2B5EF4-FFF2-40B4-BE49-F238E27FC236}">
                <a16:creationId xmlns:a16="http://schemas.microsoft.com/office/drawing/2014/main" id="{7BE78731-1112-F453-C43A-DEDFEEEA002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3211" y="1858212"/>
            <a:ext cx="1387524" cy="133065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894E65-F5AE-7DBF-2870-6481B3B76ECF}"/>
              </a:ext>
            </a:extLst>
          </p:cNvPr>
          <p:cNvSpPr txBox="1"/>
          <p:nvPr/>
        </p:nvSpPr>
        <p:spPr>
          <a:xfrm>
            <a:off x="2775048" y="683248"/>
            <a:ext cx="422865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>
                <a:ea typeface="Calibri"/>
                <a:cs typeface="Calibri"/>
              </a:rPr>
              <a:t>Development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1A26FD-F6EA-ABC4-B9DB-C98A61924BB9}"/>
              </a:ext>
            </a:extLst>
          </p:cNvPr>
          <p:cNvSpPr txBox="1"/>
          <p:nvPr/>
        </p:nvSpPr>
        <p:spPr>
          <a:xfrm>
            <a:off x="2775201" y="2169598"/>
            <a:ext cx="271603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>
                <a:ea typeface="Calibri"/>
                <a:cs typeface="Calibri"/>
              </a:rPr>
              <a:t>Production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3357DC-F838-B269-7250-CC2BB767C93C}"/>
              </a:ext>
            </a:extLst>
          </p:cNvPr>
          <p:cNvSpPr txBox="1"/>
          <p:nvPr/>
        </p:nvSpPr>
        <p:spPr>
          <a:xfrm>
            <a:off x="2775048" y="3655947"/>
            <a:ext cx="538871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ea typeface="Calibri"/>
                <a:cs typeface="Calibri"/>
              </a:rPr>
              <a:t>Analysis/Cleanup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5DD8B5-2ED6-CCAD-9F0F-C9971E39756E}"/>
              </a:ext>
            </a:extLst>
          </p:cNvPr>
          <p:cNvSpPr txBox="1"/>
          <p:nvPr/>
        </p:nvSpPr>
        <p:spPr>
          <a:xfrm>
            <a:off x="2775201" y="5142296"/>
            <a:ext cx="271603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ea typeface="Calibri"/>
                <a:cs typeface="Calibri"/>
              </a:rPr>
              <a:t>Completed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FE4805D-A1F3-3AC5-0A46-27ED3A90DE14}"/>
              </a:ext>
            </a:extLst>
          </p:cNvPr>
          <p:cNvSpPr/>
          <p:nvPr/>
        </p:nvSpPr>
        <p:spPr>
          <a:xfrm>
            <a:off x="1292944" y="3338018"/>
            <a:ext cx="5497636" cy="1348081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D131B6C-D7D7-AC64-667B-8B8B444EC1E7}"/>
              </a:ext>
            </a:extLst>
          </p:cNvPr>
          <p:cNvSpPr/>
          <p:nvPr/>
        </p:nvSpPr>
        <p:spPr>
          <a:xfrm>
            <a:off x="1297493" y="1841314"/>
            <a:ext cx="5497636" cy="1348081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33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A1F9C-9799-82FD-9706-F8E5DD5CC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Analysis/Cleanup</a:t>
            </a:r>
            <a:endParaRPr lang="en-US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0836733-2C91-9F9F-A76D-F6FF23D14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24075"/>
            <a:ext cx="10515598" cy="342264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800">
                <a:latin typeface="Arial"/>
                <a:ea typeface="Calibri"/>
                <a:cs typeface="Arial"/>
              </a:rPr>
              <a:t>When data collection is complete, but the project is still being regularly accessed for data quality cleanup and/or analysis.</a:t>
            </a:r>
          </a:p>
          <a:p>
            <a:r>
              <a:rPr lang="en-US" sz="1800">
                <a:latin typeface="Arial"/>
                <a:ea typeface="Calibri"/>
                <a:cs typeface="Arial"/>
              </a:rPr>
              <a:t>Prevents edits to project design and settings.</a:t>
            </a:r>
          </a:p>
          <a:p>
            <a:r>
              <a:rPr lang="en-US" sz="1800">
                <a:latin typeface="Arial"/>
                <a:cs typeface="Arial"/>
              </a:rPr>
              <a:t>Prevents survey submissions.</a:t>
            </a:r>
            <a:endParaRPr lang="en-US" sz="1800"/>
          </a:p>
          <a:p>
            <a:r>
              <a:rPr lang="en-US" sz="1800">
                <a:latin typeface="Arial"/>
                <a:cs typeface="Arial"/>
              </a:rPr>
              <a:t>Choose whether to permit staff to update records.</a:t>
            </a:r>
          </a:p>
        </p:txBody>
      </p:sp>
      <p:pic>
        <p:nvPicPr>
          <p:cNvPr id="3" name="Picture 2" descr="A red circle with black text&#10;&#10;AI-generated content may be incorrect.">
            <a:extLst>
              <a:ext uri="{FF2B5EF4-FFF2-40B4-BE49-F238E27FC236}">
                <a16:creationId xmlns:a16="http://schemas.microsoft.com/office/drawing/2014/main" id="{8AAFFEDC-9158-8554-6D04-661E1916FB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158" y="4810558"/>
            <a:ext cx="3649683" cy="7895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A7D978-3AEB-F1F1-7F81-8366F9CB4F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777" y="4327071"/>
            <a:ext cx="10367900" cy="47996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86BE4BB4-7D94-13A4-B6BF-A9C348C1318D}"/>
              </a:ext>
            </a:extLst>
          </p:cNvPr>
          <p:cNvSpPr/>
          <p:nvPr/>
        </p:nvSpPr>
        <p:spPr>
          <a:xfrm>
            <a:off x="10664712" y="4315136"/>
            <a:ext cx="509506" cy="48594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282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2756B-5E4B-762A-3C2E-30F3B0AEB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004A7-CEBF-2629-CAED-5DDFFF182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Need a refresh?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E6F7FC-95C8-BD46-CEDA-9CCA08BB6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42327"/>
            <a:ext cx="10515599" cy="823912"/>
          </a:xfrm>
        </p:spPr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Check out our "Introduction to </a:t>
            </a:r>
            <a:r>
              <a:rPr lang="en-US" err="1">
                <a:latin typeface="Arial"/>
                <a:cs typeface="Arial"/>
              </a:rPr>
              <a:t>REDCap</a:t>
            </a:r>
            <a:r>
              <a:rPr lang="en-US">
                <a:latin typeface="Arial"/>
                <a:cs typeface="Arial"/>
              </a:rPr>
              <a:t>" presentation from CU Data Week 2025: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D106AF-4519-4CBE-7C49-68DD4270C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0772" y="5609941"/>
            <a:ext cx="10332563" cy="6024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latin typeface="Arial"/>
                <a:cs typeface="Arial"/>
                <a:hlinkClick r:id="rId4"/>
              </a:rPr>
              <a:t>Introduction to REDCap - YouTube</a:t>
            </a:r>
            <a:endParaRPr lang="en-US">
              <a:latin typeface="Arial"/>
              <a:cs typeface="Arial"/>
            </a:endParaRPr>
          </a:p>
        </p:txBody>
      </p:sp>
      <p:pic>
        <p:nvPicPr>
          <p:cNvPr id="7" name="Online Media 6" title="Introduction to REDCap">
            <a:hlinkClick r:id="" action="ppaction://noaction"/>
            <a:extLst>
              <a:ext uri="{FF2B5EF4-FFF2-40B4-BE49-F238E27FC236}">
                <a16:creationId xmlns:a16="http://schemas.microsoft.com/office/drawing/2014/main" id="{61EE6869-010B-564A-E26C-A647F13FA00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934351" y="2266665"/>
            <a:ext cx="5809754" cy="324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960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84F3A-8D20-5538-06DE-732A73972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oad PNG Transparent Images, Pictures, Photos">
            <a:extLst>
              <a:ext uri="{FF2B5EF4-FFF2-40B4-BE49-F238E27FC236}">
                <a16:creationId xmlns:a16="http://schemas.microsoft.com/office/drawing/2014/main" id="{7A1DD0FE-273F-AA13-249A-477B4E379B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44" r="11352"/>
          <a:stretch>
            <a:fillRect/>
          </a:stretch>
        </p:blipFill>
        <p:spPr>
          <a:xfrm>
            <a:off x="5656997" y="275"/>
            <a:ext cx="6535204" cy="6286041"/>
          </a:xfrm>
          <a:prstGeom prst="rect">
            <a:avLst/>
          </a:prstGeom>
        </p:spPr>
      </p:pic>
      <p:pic>
        <p:nvPicPr>
          <p:cNvPr id="8" name="Picture 7" descr="A yellow and white sign with a wrench on it&#10;&#10;AI-generated content may be incorrect.">
            <a:extLst>
              <a:ext uri="{FF2B5EF4-FFF2-40B4-BE49-F238E27FC236}">
                <a16:creationId xmlns:a16="http://schemas.microsoft.com/office/drawing/2014/main" id="{0C4D0C0B-BFA7-F6FF-1CC2-7D52EB438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3211" y="371863"/>
            <a:ext cx="1387524" cy="1330656"/>
          </a:xfrm>
          <a:prstGeom prst="rect">
            <a:avLst/>
          </a:prstGeom>
        </p:spPr>
      </p:pic>
      <p:pic>
        <p:nvPicPr>
          <p:cNvPr id="9" name="Picture 8" descr="A green check mark on a sign&#10;&#10;AI-generated content may be incorrect.">
            <a:extLst>
              <a:ext uri="{FF2B5EF4-FFF2-40B4-BE49-F238E27FC236}">
                <a16:creationId xmlns:a16="http://schemas.microsoft.com/office/drawing/2014/main" id="{05572561-69AE-92D2-9038-D55BB61166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8898" y="4824879"/>
            <a:ext cx="1376150" cy="1330658"/>
          </a:xfrm>
          <a:prstGeom prst="rect">
            <a:avLst/>
          </a:prstGeom>
        </p:spPr>
      </p:pic>
      <p:pic>
        <p:nvPicPr>
          <p:cNvPr id="10" name="Picture 9" descr="A blue sign with a magnifying glass and graph&#10;&#10;AI-generated content may be incorrect.">
            <a:extLst>
              <a:ext uri="{FF2B5EF4-FFF2-40B4-BE49-F238E27FC236}">
                <a16:creationId xmlns:a16="http://schemas.microsoft.com/office/drawing/2014/main" id="{28D3CE0A-ABD7-31DC-82BF-3E8F86F720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3211" y="3344561"/>
            <a:ext cx="1387524" cy="1330658"/>
          </a:xfrm>
          <a:prstGeom prst="rect">
            <a:avLst/>
          </a:prstGeom>
        </p:spPr>
      </p:pic>
      <p:pic>
        <p:nvPicPr>
          <p:cNvPr id="11" name="Picture 10" descr="A blue sign with a pen and checklist&#10;&#10;AI-generated content may be incorrect.">
            <a:extLst>
              <a:ext uri="{FF2B5EF4-FFF2-40B4-BE49-F238E27FC236}">
                <a16:creationId xmlns:a16="http://schemas.microsoft.com/office/drawing/2014/main" id="{8793AE6B-BCA0-DECB-BCE3-D41E273931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3211" y="1858212"/>
            <a:ext cx="1387524" cy="133065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950A9AF-92C0-58F6-AD35-F3342AB948CC}"/>
              </a:ext>
            </a:extLst>
          </p:cNvPr>
          <p:cNvSpPr txBox="1"/>
          <p:nvPr/>
        </p:nvSpPr>
        <p:spPr>
          <a:xfrm>
            <a:off x="2775048" y="683248"/>
            <a:ext cx="422865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>
                <a:ea typeface="Calibri"/>
                <a:cs typeface="Calibri"/>
              </a:rPr>
              <a:t>Development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7A5CF3-81EC-19A0-C658-5690B1F03174}"/>
              </a:ext>
            </a:extLst>
          </p:cNvPr>
          <p:cNvSpPr txBox="1"/>
          <p:nvPr/>
        </p:nvSpPr>
        <p:spPr>
          <a:xfrm>
            <a:off x="2775201" y="2169598"/>
            <a:ext cx="271603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>
                <a:ea typeface="Calibri"/>
                <a:cs typeface="Calibri"/>
              </a:rPr>
              <a:t>Production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98E12F-6407-DBBA-A499-ABEFB01FC25E}"/>
              </a:ext>
            </a:extLst>
          </p:cNvPr>
          <p:cNvSpPr txBox="1"/>
          <p:nvPr/>
        </p:nvSpPr>
        <p:spPr>
          <a:xfrm>
            <a:off x="2775048" y="3655947"/>
            <a:ext cx="538871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ea typeface="Calibri"/>
                <a:cs typeface="Calibri"/>
              </a:rPr>
              <a:t>Analysis/Cleanup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24E802-C07E-E379-6EB2-4EE78F2F4D0C}"/>
              </a:ext>
            </a:extLst>
          </p:cNvPr>
          <p:cNvSpPr txBox="1"/>
          <p:nvPr/>
        </p:nvSpPr>
        <p:spPr>
          <a:xfrm>
            <a:off x="2775201" y="5142296"/>
            <a:ext cx="271603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ea typeface="Calibri"/>
                <a:cs typeface="Calibri"/>
              </a:rPr>
              <a:t>Completed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E0758AD-8F5F-139A-8621-130316D2E0A6}"/>
              </a:ext>
            </a:extLst>
          </p:cNvPr>
          <p:cNvSpPr/>
          <p:nvPr/>
        </p:nvSpPr>
        <p:spPr>
          <a:xfrm>
            <a:off x="1253360" y="4822434"/>
            <a:ext cx="4837994" cy="1336708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04B31A8-A833-1855-9700-314738138C7E}"/>
              </a:ext>
            </a:extLst>
          </p:cNvPr>
          <p:cNvSpPr/>
          <p:nvPr/>
        </p:nvSpPr>
        <p:spPr>
          <a:xfrm>
            <a:off x="1257909" y="3348476"/>
            <a:ext cx="5440769" cy="1325335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606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F3A85-C22D-D2C4-C7C6-8D54A7E5C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BAEE6-3950-85E7-301C-27FA681FF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Completed</a:t>
            </a:r>
            <a:endParaRPr lang="en-US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ABF0F15-2991-6176-90E6-9341C73EDF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24075"/>
            <a:ext cx="10515598" cy="342264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800">
                <a:latin typeface="Arial"/>
                <a:ea typeface="Calibri"/>
                <a:cs typeface="Arial"/>
              </a:rPr>
              <a:t>Retains your data.</a:t>
            </a:r>
            <a:endParaRPr lang="en-US" sz="1800">
              <a:ea typeface="Calibri"/>
            </a:endParaRPr>
          </a:p>
          <a:p>
            <a:r>
              <a:rPr lang="en-US" sz="1800">
                <a:latin typeface="Arial"/>
                <a:ea typeface="Calibri"/>
                <a:cs typeface="Arial"/>
              </a:rPr>
              <a:t>Prevents future access and manipulation of the project.</a:t>
            </a:r>
          </a:p>
          <a:p>
            <a:r>
              <a:rPr lang="en-US" sz="1800">
                <a:latin typeface="Arial"/>
                <a:ea typeface="Calibri"/>
                <a:cs typeface="Arial"/>
              </a:rPr>
              <a:t>Hides the project from all users project list unless "Show Completed Projects" is selected.</a:t>
            </a:r>
          </a:p>
          <a:p>
            <a:r>
              <a:rPr lang="en-US" sz="1800">
                <a:latin typeface="Arial"/>
                <a:ea typeface="Calibri"/>
                <a:cs typeface="Arial"/>
              </a:rPr>
              <a:t>Can be restored by a </a:t>
            </a:r>
            <a:r>
              <a:rPr lang="en-US" sz="1800" err="1">
                <a:latin typeface="Arial"/>
                <a:ea typeface="Calibri"/>
                <a:cs typeface="Arial"/>
              </a:rPr>
              <a:t>REDCap</a:t>
            </a:r>
            <a:r>
              <a:rPr lang="en-US" sz="1800">
                <a:latin typeface="Arial"/>
                <a:ea typeface="Calibri"/>
                <a:cs typeface="Arial"/>
              </a:rPr>
              <a:t> Administrator if needed.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C8E81F-66FA-2149-CD9A-D350CD6B4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581" y="4368140"/>
            <a:ext cx="3559875" cy="8926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96DB17-0F25-E958-FA96-7F412C47EC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396" y="3830040"/>
            <a:ext cx="11051597" cy="41514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474132DF-A52F-DB99-5797-1A65AF49EAE5}"/>
              </a:ext>
            </a:extLst>
          </p:cNvPr>
          <p:cNvSpPr/>
          <p:nvPr/>
        </p:nvSpPr>
        <p:spPr>
          <a:xfrm>
            <a:off x="2658755" y="3829186"/>
            <a:ext cx="1127081" cy="40459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17BBD78-92FD-DD7F-B4BA-93F731BDF5AD}"/>
              </a:ext>
            </a:extLst>
          </p:cNvPr>
          <p:cNvSpPr/>
          <p:nvPr/>
        </p:nvSpPr>
        <p:spPr>
          <a:xfrm>
            <a:off x="11347616" y="3813947"/>
            <a:ext cx="406780" cy="42736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2153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A1F9C-9799-82FD-9706-F8E5DD5CC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Need help?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32A5C2-62F2-5F9B-0084-A504C118C4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51519"/>
            <a:ext cx="10634660" cy="823912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Explore articles or contact the team by submitting a ticket</a:t>
            </a:r>
            <a:endParaRPr lang="en-US"/>
          </a:p>
        </p:txBody>
      </p:sp>
      <p:pic>
        <p:nvPicPr>
          <p:cNvPr id="9" name="Content Placeholder 8" descr="A green globe with a black background&#10;&#10;Description automatically generated">
            <a:extLst>
              <a:ext uri="{FF2B5EF4-FFF2-40B4-BE49-F238E27FC236}">
                <a16:creationId xmlns:a16="http://schemas.microsoft.com/office/drawing/2014/main" id="{0012DAD0-01F5-620A-78A8-D724D4E10D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944434" y="2412272"/>
            <a:ext cx="534213" cy="541339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36F73E1-C111-20A4-7836-00292BBE7AAB}"/>
              </a:ext>
            </a:extLst>
          </p:cNvPr>
          <p:cNvSpPr txBox="1"/>
          <p:nvPr/>
        </p:nvSpPr>
        <p:spPr>
          <a:xfrm>
            <a:off x="1488483" y="2496503"/>
            <a:ext cx="723839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ea typeface="+mn-lt"/>
                <a:cs typeface="+mn-lt"/>
                <a:hlinkClick r:id="rId4"/>
              </a:rPr>
              <a:t>UCD REDCap Help Center</a:t>
            </a:r>
            <a:r>
              <a:rPr lang="en-US" b="1">
                <a:ea typeface="+mn-lt"/>
                <a:cs typeface="+mn-lt"/>
              </a:rPr>
              <a:t> (</a:t>
            </a:r>
            <a:r>
              <a:rPr lang="en-US">
                <a:ea typeface="+mn-lt"/>
                <a:cs typeface="+mn-lt"/>
                <a:hlinkClick r:id="rId4"/>
              </a:rPr>
              <a:t>https://redcapucdenver.zendesk.com/hc/en-us</a:t>
            </a:r>
            <a:r>
              <a:rPr lang="en-US" b="1">
                <a:ea typeface="+mn-lt"/>
                <a:cs typeface="+mn-lt"/>
              </a:rPr>
              <a:t>)</a:t>
            </a:r>
          </a:p>
        </p:txBody>
      </p:sp>
      <p:pic>
        <p:nvPicPr>
          <p:cNvPr id="11" name="Picture 10" descr="A screenshot of a website&#10;&#10;Description automatically generated">
            <a:extLst>
              <a:ext uri="{FF2B5EF4-FFF2-40B4-BE49-F238E27FC236}">
                <a16:creationId xmlns:a16="http://schemas.microsoft.com/office/drawing/2014/main" id="{B6FA7A21-6887-A521-1C1D-2623C191FA6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003" b="1810"/>
          <a:stretch/>
        </p:blipFill>
        <p:spPr>
          <a:xfrm>
            <a:off x="1690688" y="2950926"/>
            <a:ext cx="5827702" cy="319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684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54120-4EE6-A1E1-BC25-07C7D2228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E4DE7-77BF-D6E8-7F99-00325E8E2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636748"/>
            <a:ext cx="10515600" cy="1325563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Complete the attendance link in the chat!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099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A1F9C-9799-82FD-9706-F8E5DD5CC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Quick links:</a:t>
            </a:r>
            <a:endParaRPr lang="en-US"/>
          </a:p>
        </p:txBody>
      </p:sp>
      <p:pic>
        <p:nvPicPr>
          <p:cNvPr id="8" name="Picture 7" descr="A question mark on a black background&#10;&#10;Description automatically generated">
            <a:extLst>
              <a:ext uri="{FF2B5EF4-FFF2-40B4-BE49-F238E27FC236}">
                <a16:creationId xmlns:a16="http://schemas.microsoft.com/office/drawing/2014/main" id="{71FDE5B9-2A2F-A2E5-AA5C-130822DD12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905" y="1715288"/>
            <a:ext cx="369095" cy="3690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C981B94-D37D-F649-EF32-96EDD7ADE656}"/>
              </a:ext>
            </a:extLst>
          </p:cNvPr>
          <p:cNvSpPr txBox="1"/>
          <p:nvPr/>
        </p:nvSpPr>
        <p:spPr>
          <a:xfrm>
            <a:off x="1209484" y="1720591"/>
            <a:ext cx="741335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  <a:hlinkClick r:id="rId4"/>
              </a:rPr>
              <a:t>What is REDCap? – UCD REDCap Help Center</a:t>
            </a:r>
            <a:endParaRPr lang="en-US">
              <a:ea typeface="+mn-lt"/>
              <a:cs typeface="+mn-lt"/>
            </a:endParaRPr>
          </a:p>
        </p:txBody>
      </p:sp>
      <p:pic>
        <p:nvPicPr>
          <p:cNvPr id="11" name="Picture 10" descr="A question mark on a black background&#10;&#10;Description automatically generated">
            <a:extLst>
              <a:ext uri="{FF2B5EF4-FFF2-40B4-BE49-F238E27FC236}">
                <a16:creationId xmlns:a16="http://schemas.microsoft.com/office/drawing/2014/main" id="{9B7B43C9-6E98-5F80-0E19-10AA4DC90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904" y="2261198"/>
            <a:ext cx="369095" cy="36909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089DA06-11B7-20A6-0CFF-3CC1F10AD08E}"/>
              </a:ext>
            </a:extLst>
          </p:cNvPr>
          <p:cNvSpPr txBox="1"/>
          <p:nvPr/>
        </p:nvSpPr>
        <p:spPr>
          <a:xfrm>
            <a:off x="1209483" y="2801038"/>
            <a:ext cx="741335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  <a:hlinkClick r:id="rId5"/>
              </a:rPr>
              <a:t>How do I get a UCD REDCap account? – UCD REDCap Help Center</a:t>
            </a:r>
          </a:p>
        </p:txBody>
      </p:sp>
      <p:pic>
        <p:nvPicPr>
          <p:cNvPr id="14" name="Picture 13" descr="A question mark on a black background&#10;&#10;Description automatically generated">
            <a:extLst>
              <a:ext uri="{FF2B5EF4-FFF2-40B4-BE49-F238E27FC236}">
                <a16:creationId xmlns:a16="http://schemas.microsoft.com/office/drawing/2014/main" id="{0C0425F0-1CD5-768F-2965-D580AAB29E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903" y="2807108"/>
            <a:ext cx="369095" cy="36909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DE9F287-F1F3-6ED7-B7BC-AC3FFC87C572}"/>
              </a:ext>
            </a:extLst>
          </p:cNvPr>
          <p:cNvSpPr txBox="1"/>
          <p:nvPr/>
        </p:nvSpPr>
        <p:spPr>
          <a:xfrm>
            <a:off x="1209483" y="2266500"/>
            <a:ext cx="741335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  <a:hlinkClick r:id="rId6"/>
              </a:rPr>
              <a:t>Who can use REDCap? – UCD REDCap Help Center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368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B637D-2EE3-EC5C-7914-B59FBC8AE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oad PNG Transparent Images, Pictures, Photos">
            <a:extLst>
              <a:ext uri="{FF2B5EF4-FFF2-40B4-BE49-F238E27FC236}">
                <a16:creationId xmlns:a16="http://schemas.microsoft.com/office/drawing/2014/main" id="{5D5CE060-8306-0D57-61EA-CF7EF2AAEB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44" r="11364" b="-181"/>
          <a:stretch>
            <a:fillRect/>
          </a:stretch>
        </p:blipFill>
        <p:spPr>
          <a:xfrm>
            <a:off x="5656997" y="275"/>
            <a:ext cx="6534333" cy="6297426"/>
          </a:xfrm>
          <a:prstGeom prst="rect">
            <a:avLst/>
          </a:prstGeom>
        </p:spPr>
      </p:pic>
      <p:pic>
        <p:nvPicPr>
          <p:cNvPr id="8" name="Picture 7" descr="A yellow and white sign with a wrench on it&#10;&#10;AI-generated content may be incorrect.">
            <a:extLst>
              <a:ext uri="{FF2B5EF4-FFF2-40B4-BE49-F238E27FC236}">
                <a16:creationId xmlns:a16="http://schemas.microsoft.com/office/drawing/2014/main" id="{4D97B2CB-A238-E12F-B02B-B5EC21F3BA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3211" y="371863"/>
            <a:ext cx="1387524" cy="1330656"/>
          </a:xfrm>
          <a:prstGeom prst="rect">
            <a:avLst/>
          </a:prstGeom>
        </p:spPr>
      </p:pic>
      <p:pic>
        <p:nvPicPr>
          <p:cNvPr id="9" name="Picture 8" descr="A green check mark on a sign&#10;&#10;AI-generated content may be incorrect.">
            <a:extLst>
              <a:ext uri="{FF2B5EF4-FFF2-40B4-BE49-F238E27FC236}">
                <a16:creationId xmlns:a16="http://schemas.microsoft.com/office/drawing/2014/main" id="{D46B4B60-E44D-4382-BCDA-03A5EF2C42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8898" y="4824879"/>
            <a:ext cx="1376150" cy="1330658"/>
          </a:xfrm>
          <a:prstGeom prst="rect">
            <a:avLst/>
          </a:prstGeom>
        </p:spPr>
      </p:pic>
      <p:pic>
        <p:nvPicPr>
          <p:cNvPr id="10" name="Picture 9" descr="A blue sign with a magnifying glass and graph&#10;&#10;AI-generated content may be incorrect.">
            <a:extLst>
              <a:ext uri="{FF2B5EF4-FFF2-40B4-BE49-F238E27FC236}">
                <a16:creationId xmlns:a16="http://schemas.microsoft.com/office/drawing/2014/main" id="{99390637-F189-3877-FABE-779133BB09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3211" y="3344561"/>
            <a:ext cx="1387524" cy="1330658"/>
          </a:xfrm>
          <a:prstGeom prst="rect">
            <a:avLst/>
          </a:prstGeom>
        </p:spPr>
      </p:pic>
      <p:pic>
        <p:nvPicPr>
          <p:cNvPr id="11" name="Picture 10" descr="A blue sign with a pen and checklist&#10;&#10;AI-generated content may be incorrect.">
            <a:extLst>
              <a:ext uri="{FF2B5EF4-FFF2-40B4-BE49-F238E27FC236}">
                <a16:creationId xmlns:a16="http://schemas.microsoft.com/office/drawing/2014/main" id="{5BA05554-B189-14DF-02BB-766D52EF15C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3211" y="1858212"/>
            <a:ext cx="1387524" cy="133065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FC27A90-0A14-51CB-548D-C35702DD10E6}"/>
              </a:ext>
            </a:extLst>
          </p:cNvPr>
          <p:cNvSpPr txBox="1"/>
          <p:nvPr/>
        </p:nvSpPr>
        <p:spPr>
          <a:xfrm>
            <a:off x="2775048" y="683248"/>
            <a:ext cx="422865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>
                <a:ea typeface="Calibri"/>
                <a:cs typeface="Calibri"/>
              </a:rPr>
              <a:t>Development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566D13-B2AE-9692-09D4-4D42FE330D2C}"/>
              </a:ext>
            </a:extLst>
          </p:cNvPr>
          <p:cNvSpPr txBox="1"/>
          <p:nvPr/>
        </p:nvSpPr>
        <p:spPr>
          <a:xfrm>
            <a:off x="2775201" y="2169598"/>
            <a:ext cx="271603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>
                <a:ea typeface="Calibri"/>
                <a:cs typeface="Calibri"/>
              </a:rPr>
              <a:t>Production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6A13C0-B823-4CB0-298C-A461AE405BD7}"/>
              </a:ext>
            </a:extLst>
          </p:cNvPr>
          <p:cNvSpPr txBox="1"/>
          <p:nvPr/>
        </p:nvSpPr>
        <p:spPr>
          <a:xfrm>
            <a:off x="2775048" y="3655947"/>
            <a:ext cx="538871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ea typeface="Calibri"/>
                <a:cs typeface="Calibri"/>
              </a:rPr>
              <a:t>Analysis/Cleanup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B5AB3F-4B25-0A8A-AEF2-B39F9EAB71CF}"/>
              </a:ext>
            </a:extLst>
          </p:cNvPr>
          <p:cNvSpPr txBox="1"/>
          <p:nvPr/>
        </p:nvSpPr>
        <p:spPr>
          <a:xfrm>
            <a:off x="2775201" y="5142296"/>
            <a:ext cx="271603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ea typeface="Calibri"/>
                <a:cs typeface="Calibri"/>
              </a:rPr>
              <a:t>Completed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C44DEF-DDA3-78D0-5BAD-6455271B1F4F}"/>
              </a:ext>
            </a:extLst>
          </p:cNvPr>
          <p:cNvSpPr/>
          <p:nvPr/>
        </p:nvSpPr>
        <p:spPr>
          <a:xfrm>
            <a:off x="1263256" y="272737"/>
            <a:ext cx="5133695" cy="1439065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52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A1F9C-9799-82FD-9706-F8E5DD5CC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Development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9CCDCB-B5CB-40F0-F169-13B00F2533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1694" y="2302669"/>
            <a:ext cx="10229849" cy="319643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>
                <a:latin typeface="Arial"/>
                <a:cs typeface="Arial"/>
              </a:rPr>
              <a:t>Begins when a project is created.</a:t>
            </a:r>
          </a:p>
          <a:p>
            <a:r>
              <a:rPr lang="en-US" sz="2000">
                <a:latin typeface="Arial"/>
                <a:cs typeface="Arial"/>
              </a:rPr>
              <a:t>No restrictions on modifications.</a:t>
            </a:r>
          </a:p>
          <a:p>
            <a:r>
              <a:rPr lang="en-US" sz="2000">
                <a:latin typeface="Arial"/>
                <a:cs typeface="Arial"/>
              </a:rPr>
              <a:t>TEST DATA ONLY. Do not collect real/live data.</a:t>
            </a:r>
          </a:p>
          <a:p>
            <a:r>
              <a:rPr lang="en-US" sz="2000">
                <a:latin typeface="Arial"/>
                <a:cs typeface="Arial"/>
              </a:rPr>
              <a:t>All features are available at this time*, so you should test the project thoroughly.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600">
                <a:latin typeface="Arial"/>
                <a:cs typeface="Arial"/>
              </a:rPr>
              <a:t>*The exceptions to this are features that relate directly to change/version control as those features only become necessary during the production stage.</a:t>
            </a:r>
          </a:p>
        </p:txBody>
      </p:sp>
      <p:pic>
        <p:nvPicPr>
          <p:cNvPr id="5" name="Picture 4" descr="A question mark on a black background&#10;&#10;Description automatically generated">
            <a:extLst>
              <a:ext uri="{FF2B5EF4-FFF2-40B4-BE49-F238E27FC236}">
                <a16:creationId xmlns:a16="http://schemas.microsoft.com/office/drawing/2014/main" id="{8F074CF1-C705-A77C-BF48-298422CF9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342" y="5190000"/>
            <a:ext cx="369095" cy="3690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F3EE9A-49E4-8CB5-8F80-EA3FA768BF00}"/>
              </a:ext>
            </a:extLst>
          </p:cNvPr>
          <p:cNvSpPr txBox="1"/>
          <p:nvPr/>
        </p:nvSpPr>
        <p:spPr>
          <a:xfrm>
            <a:off x="1197678" y="5187619"/>
            <a:ext cx="931230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  <a:hlinkClick r:id="rId4"/>
              </a:rPr>
              <a:t>Why should I move my project to production before I collect live data? – UCD REDCap Help Center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436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1B7FD-2FC6-1E28-60BC-C489BB32B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1EAD0-6EED-9C69-0E35-E3819C6E2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How do I know if my project is in dev?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79992E-0F48-37C7-84BE-FA4123DBAD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1694" y="2302669"/>
            <a:ext cx="10229849" cy="319643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>
                <a:latin typeface="Arial"/>
                <a:cs typeface="Arial"/>
              </a:rPr>
              <a:t>This is the "My Projects" page. Which project do you think is in development mode?</a:t>
            </a:r>
          </a:p>
          <a:p>
            <a:endParaRPr lang="en-US" sz="2000"/>
          </a:p>
        </p:txBody>
      </p:sp>
      <p:pic>
        <p:nvPicPr>
          <p:cNvPr id="3" name="Picture 2" descr="A white rectangular object with a blue border&#10;&#10;AI-generated content may be incorrect.">
            <a:extLst>
              <a:ext uri="{FF2B5EF4-FFF2-40B4-BE49-F238E27FC236}">
                <a16:creationId xmlns:a16="http://schemas.microsoft.com/office/drawing/2014/main" id="{E30FB599-2F44-7490-1F27-846AFC260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97" y="2664034"/>
            <a:ext cx="10535189" cy="7535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54DEA8-BA46-36CF-D113-F3A2A123F0C8}"/>
              </a:ext>
            </a:extLst>
          </p:cNvPr>
          <p:cNvSpPr txBox="1"/>
          <p:nvPr/>
        </p:nvSpPr>
        <p:spPr>
          <a:xfrm>
            <a:off x="307179" y="2677973"/>
            <a:ext cx="53704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ea typeface="Calibri"/>
                <a:cs typeface="Calibri"/>
              </a:rPr>
              <a:t>A.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913134-C222-91AB-0B30-5A3CB0283344}"/>
              </a:ext>
            </a:extLst>
          </p:cNvPr>
          <p:cNvSpPr txBox="1"/>
          <p:nvPr/>
        </p:nvSpPr>
        <p:spPr>
          <a:xfrm>
            <a:off x="307178" y="3051784"/>
            <a:ext cx="53704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ea typeface="Calibri"/>
                <a:cs typeface="Calibri"/>
              </a:rPr>
              <a:t>B.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2A2DCEF-CFDA-2863-4587-1937C52E91A2}"/>
              </a:ext>
            </a:extLst>
          </p:cNvPr>
          <p:cNvSpPr/>
          <p:nvPr/>
        </p:nvSpPr>
        <p:spPr>
          <a:xfrm>
            <a:off x="10606198" y="2644233"/>
            <a:ext cx="635209" cy="40488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EE9F4FA-17C3-AF37-B833-3DB5ED6D9935}"/>
              </a:ext>
            </a:extLst>
          </p:cNvPr>
          <p:cNvSpPr/>
          <p:nvPr/>
        </p:nvSpPr>
        <p:spPr>
          <a:xfrm>
            <a:off x="211367" y="2644232"/>
            <a:ext cx="635209" cy="40488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1DEDBDFD-5B31-5F23-CC47-278473E020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772" y="3896893"/>
            <a:ext cx="6111814" cy="135021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7BF59E0F-2FFF-6858-4B42-BA33E89B6312}"/>
              </a:ext>
            </a:extLst>
          </p:cNvPr>
          <p:cNvSpPr/>
          <p:nvPr/>
        </p:nvSpPr>
        <p:spPr>
          <a:xfrm>
            <a:off x="736937" y="4580574"/>
            <a:ext cx="3077799" cy="59244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8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CA386-C261-95C9-0BF7-ED0DB5BDD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yellow and white sign with a wrench on it&#10;&#10;AI-generated content may be incorrect.">
            <a:extLst>
              <a:ext uri="{FF2B5EF4-FFF2-40B4-BE49-F238E27FC236}">
                <a16:creationId xmlns:a16="http://schemas.microsoft.com/office/drawing/2014/main" id="{1BF70C01-1533-62EB-6DEB-26029745AD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23450" y="1850371"/>
            <a:ext cx="3025255" cy="286602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6BED9D6-F97D-7E77-2466-78EAD7D71A2D}"/>
              </a:ext>
            </a:extLst>
          </p:cNvPr>
          <p:cNvSpPr txBox="1"/>
          <p:nvPr/>
        </p:nvSpPr>
        <p:spPr>
          <a:xfrm>
            <a:off x="5379496" y="2502949"/>
            <a:ext cx="4774568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600">
                <a:ea typeface="Calibri"/>
                <a:cs typeface="Calibri"/>
              </a:rPr>
              <a:t>Development</a:t>
            </a:r>
          </a:p>
        </p:txBody>
      </p:sp>
      <p:sp>
        <p:nvSpPr>
          <p:cNvPr id="5" name="Subtitle 8">
            <a:extLst>
              <a:ext uri="{FF2B5EF4-FFF2-40B4-BE49-F238E27FC236}">
                <a16:creationId xmlns:a16="http://schemas.microsoft.com/office/drawing/2014/main" id="{2A1FD1AD-5DE8-4D98-A37D-44930575B609}"/>
              </a:ext>
            </a:extLst>
          </p:cNvPr>
          <p:cNvSpPr txBox="1">
            <a:spLocks/>
          </p:cNvSpPr>
          <p:nvPr/>
        </p:nvSpPr>
        <p:spPr>
          <a:xfrm>
            <a:off x="1162866" y="3602038"/>
            <a:ext cx="11340934" cy="16557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i="1">
                <a:latin typeface="Arial"/>
                <a:cs typeface="Arial"/>
              </a:rPr>
              <a:t>Feature Highlights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236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2915B-B1E3-0844-7C3A-5F1492E07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452ED-6710-F1AD-6656-D9079229D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User Rights</a:t>
            </a:r>
            <a:endParaRPr lang="en-US"/>
          </a:p>
        </p:txBody>
      </p:sp>
      <p:pic>
        <p:nvPicPr>
          <p:cNvPr id="5" name="Picture 4" descr="A question mark on a black background&#10;&#10;Description automatically generated">
            <a:extLst>
              <a:ext uri="{FF2B5EF4-FFF2-40B4-BE49-F238E27FC236}">
                <a16:creationId xmlns:a16="http://schemas.microsoft.com/office/drawing/2014/main" id="{050701CB-8A87-D07C-D11E-15BD07183E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343" y="5750718"/>
            <a:ext cx="369095" cy="3690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68EEBC-3D85-B4BF-A6E1-AC4BA71B9D65}"/>
              </a:ext>
            </a:extLst>
          </p:cNvPr>
          <p:cNvSpPr txBox="1"/>
          <p:nvPr/>
        </p:nvSpPr>
        <p:spPr>
          <a:xfrm>
            <a:off x="1212056" y="5748337"/>
            <a:ext cx="931230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4"/>
              </a:rPr>
              <a:t>What rights and permissions can users be granted? </a:t>
            </a:r>
            <a:r>
              <a:rPr lang="en-US">
                <a:ea typeface="+mn-lt"/>
                <a:cs typeface="+mn-lt"/>
                <a:hlinkClick r:id="rId4"/>
              </a:rPr>
              <a:t>– UCD REDCap Help Center</a:t>
            </a:r>
            <a:endParaRPr lang="en-US">
              <a:ea typeface="Calibri"/>
              <a:cs typeface="Calibri"/>
              <a:hlinkClick r:id="rId4"/>
            </a:endParaRP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F2065DFA-4E2E-1916-DCB3-834F94D221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85566"/>
            <a:ext cx="10520541" cy="36845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Dictates permitted behavior for a user</a:t>
            </a:r>
          </a:p>
          <a:p>
            <a:r>
              <a:rPr lang="en-US">
                <a:latin typeface="Arial"/>
                <a:cs typeface="Arial"/>
              </a:rPr>
              <a:t>Different permissions allowable for full/basic accounts</a:t>
            </a:r>
          </a:p>
          <a:p>
            <a:r>
              <a:rPr lang="en-US">
                <a:latin typeface="Arial"/>
                <a:cs typeface="Arial"/>
              </a:rPr>
              <a:t>Recommend applying Principle of Least Privilege</a:t>
            </a:r>
          </a:p>
          <a:p>
            <a:r>
              <a:rPr lang="en-US">
                <a:latin typeface="Arial"/>
                <a:cs typeface="Arial"/>
              </a:rPr>
              <a:t>Custom Rights</a:t>
            </a:r>
          </a:p>
          <a:p>
            <a:r>
              <a:rPr lang="en-US">
                <a:latin typeface="Arial"/>
                <a:cs typeface="Arial"/>
              </a:rPr>
              <a:t>User Roles allow for standard permission sets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User Expiration</a:t>
            </a:r>
            <a:endParaRPr lang="en-US"/>
          </a:p>
          <a:p>
            <a:endParaRPr lang="en-US"/>
          </a:p>
        </p:txBody>
      </p:sp>
      <p:pic>
        <p:nvPicPr>
          <p:cNvPr id="3" name="Picture 2" descr="A question mark on a black background&#10;&#10;Description automatically generated">
            <a:extLst>
              <a:ext uri="{FF2B5EF4-FFF2-40B4-BE49-F238E27FC236}">
                <a16:creationId xmlns:a16="http://schemas.microsoft.com/office/drawing/2014/main" id="{9717056E-E5E3-8B82-F808-17DFDDFB4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342" y="5190000"/>
            <a:ext cx="369095" cy="3690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BFD2AF-F77D-3C42-1D63-275893E68A16}"/>
              </a:ext>
            </a:extLst>
          </p:cNvPr>
          <p:cNvSpPr txBox="1"/>
          <p:nvPr/>
        </p:nvSpPr>
        <p:spPr>
          <a:xfrm>
            <a:off x="1197678" y="5187619"/>
            <a:ext cx="931230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+mn-lt"/>
                <a:cs typeface="+mn-lt"/>
                <a:hlinkClick r:id="rId5"/>
              </a:rPr>
              <a:t>How do I add users to my project? – UCD REDCap Help Center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750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E3459-CCCC-FC03-6800-CFDDCB30D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511C4-9003-315F-5177-05FA66743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Randomization</a:t>
            </a:r>
            <a:endParaRPr lang="en-US"/>
          </a:p>
        </p:txBody>
      </p:sp>
      <p:sp>
        <p:nvSpPr>
          <p:cNvPr id="5" name="Content Placeholder 14">
            <a:extLst>
              <a:ext uri="{FF2B5EF4-FFF2-40B4-BE49-F238E27FC236}">
                <a16:creationId xmlns:a16="http://schemas.microsoft.com/office/drawing/2014/main" id="{536C8464-7F73-762A-A656-5CF9ECFDBF76}"/>
              </a:ext>
            </a:extLst>
          </p:cNvPr>
          <p:cNvSpPr txBox="1">
            <a:spLocks/>
          </p:cNvSpPr>
          <p:nvPr/>
        </p:nvSpPr>
        <p:spPr>
          <a:xfrm>
            <a:off x="839788" y="1685566"/>
            <a:ext cx="10520541" cy="36845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/>
                <a:cs typeface="Arial"/>
              </a:rPr>
              <a:t>Requires the support of a statistician to establish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Two allocation tables required – dev and prod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Cannot be changed, only appended in production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Multiple customization options for strata and triggers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256893"/>
      </p:ext>
    </p:extLst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template [Read-Only]" id="{D15E25F3-D667-412A-AB20-813EA54747D7}" vid="{0C1ABAB7-8AA6-4804-8D98-54434DB1D2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faultSectionNames xmlns="fa4b0677-15b4-44f9-a7d9-85b05ff6de84" xsi:nil="true"/>
    <Invited_Members xmlns="fa4b0677-15b4-44f9-a7d9-85b05ff6de84" xsi:nil="true"/>
    <TaxCatchAll xmlns="619597b5-5dde-4b82-ad6a-1b585c0505b6" xsi:nil="true"/>
    <CultureName xmlns="fa4b0677-15b4-44f9-a7d9-85b05ff6de84" xsi:nil="true"/>
    <Leaders xmlns="fa4b0677-15b4-44f9-a7d9-85b05ff6de84">
      <UserInfo>
        <DisplayName/>
        <AccountId xsi:nil="true"/>
        <AccountType/>
      </UserInfo>
    </Leaders>
    <Templates xmlns="fa4b0677-15b4-44f9-a7d9-85b05ff6de84" xsi:nil="true"/>
    <FolderType xmlns="fa4b0677-15b4-44f9-a7d9-85b05ff6de84" xsi:nil="true"/>
    <Owner xmlns="fa4b0677-15b4-44f9-a7d9-85b05ff6de84">
      <UserInfo>
        <DisplayName/>
        <AccountId xsi:nil="true"/>
        <AccountType/>
      </UserInfo>
    </Owner>
    <Distribution_Groups xmlns="fa4b0677-15b4-44f9-a7d9-85b05ff6de84" xsi:nil="true"/>
    <LMS_Mappings xmlns="fa4b0677-15b4-44f9-a7d9-85b05ff6de84" xsi:nil="true"/>
    <Invited_Leaders xmlns="fa4b0677-15b4-44f9-a7d9-85b05ff6de84" xsi:nil="true"/>
    <NotebookType xmlns="fa4b0677-15b4-44f9-a7d9-85b05ff6de84" xsi:nil="true"/>
    <Math_Settings xmlns="fa4b0677-15b4-44f9-a7d9-85b05ff6de84" xsi:nil="true"/>
    <AppVersion xmlns="fa4b0677-15b4-44f9-a7d9-85b05ff6de84" xsi:nil="true"/>
    <Members xmlns="fa4b0677-15b4-44f9-a7d9-85b05ff6de84">
      <UserInfo>
        <DisplayName/>
        <AccountId xsi:nil="true"/>
        <AccountType/>
      </UserInfo>
    </Members>
    <Member_Groups xmlns="fa4b0677-15b4-44f9-a7d9-85b05ff6de84">
      <UserInfo>
        <DisplayName/>
        <AccountId xsi:nil="true"/>
        <AccountType/>
      </UserInfo>
    </Member_Groups>
    <Self_Registration_Enabled xmlns="fa4b0677-15b4-44f9-a7d9-85b05ff6de84" xsi:nil="true"/>
    <Is_Collaboration_Space_Locked xmlns="fa4b0677-15b4-44f9-a7d9-85b05ff6de84" xsi:nil="true"/>
    <TeamsChannelId xmlns="fa4b0677-15b4-44f9-a7d9-85b05ff6de84" xsi:nil="true"/>
    <IsNotebookLocked xmlns="fa4b0677-15b4-44f9-a7d9-85b05ff6de84" xsi:nil="true"/>
    <lcf76f155ced4ddcb4097134ff3c332f xmlns="fa4b0677-15b4-44f9-a7d9-85b05ff6de84">
      <Terms xmlns="http://schemas.microsoft.com/office/infopath/2007/PartnerControls"/>
    </lcf76f155ced4ddcb4097134ff3c332f>
    <Has_Leaders_Only_SectionGroup xmlns="fa4b0677-15b4-44f9-a7d9-85b05ff6de8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D46D727BB8B43B8798A80B118EDDB" ma:contentTypeVersion="38" ma:contentTypeDescription="Create a new document." ma:contentTypeScope="" ma:versionID="1ae1ddc3222039572db4f4f0a1384098">
  <xsd:schema xmlns:xsd="http://www.w3.org/2001/XMLSchema" xmlns:xs="http://www.w3.org/2001/XMLSchema" xmlns:p="http://schemas.microsoft.com/office/2006/metadata/properties" xmlns:ns2="fa4b0677-15b4-44f9-a7d9-85b05ff6de84" xmlns:ns3="619597b5-5dde-4b82-ad6a-1b585c0505b6" targetNamespace="http://schemas.microsoft.com/office/2006/metadata/properties" ma:root="true" ma:fieldsID="c0ced10e0b7c283914acb6bb5d110ca9" ns2:_="" ns3:_="">
    <xsd:import namespace="fa4b0677-15b4-44f9-a7d9-85b05ff6de84"/>
    <xsd:import namespace="619597b5-5dde-4b82-ad6a-1b585c0505b6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4b0677-15b4-44f9-a7d9-85b05ff6de84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3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33" nillable="true" ma:displayName="Tags" ma:internalName="MediaServiceAutoTags" ma:readOnly="true">
      <xsd:simpleType>
        <xsd:restriction base="dms:Text"/>
      </xsd:simpleType>
    </xsd:element>
    <xsd:element name="MediaServiceGenerationTime" ma:index="3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3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38" nillable="true" ma:taxonomy="true" ma:internalName="lcf76f155ced4ddcb4097134ff3c332f" ma:taxonomyFieldName="MediaServiceImageTags" ma:displayName="Image Tags" ma:readOnly="false" ma:fieldId="{5cf76f15-5ced-4ddc-b409-7134ff3c332f}" ma:taxonomyMulti="true" ma:sspId="f7310ada-04f1-49d1-83c9-5a60708465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4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4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4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9597b5-5dde-4b82-ad6a-1b585c0505b6" elementFormDefault="qualified">
    <xsd:import namespace="http://schemas.microsoft.com/office/2006/documentManagement/types"/>
    <xsd:import namespace="http://schemas.microsoft.com/office/infopath/2007/PartnerControls"/>
    <xsd:element name="TaxCatchAll" ma:index="39" nillable="true" ma:displayName="Taxonomy Catch All Column" ma:hidden="true" ma:list="{fb2184bd-0805-4003-b7f5-1c8a7b7856b6}" ma:internalName="TaxCatchAll" ma:showField="CatchAllData" ma:web="619597b5-5dde-4b82-ad6a-1b585c0505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4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4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205C28-E157-4348-A896-3B24B9CCB6B9}">
  <ds:schemaRefs>
    <ds:schemaRef ds:uri="619597b5-5dde-4b82-ad6a-1b585c0505b6"/>
    <ds:schemaRef ds:uri="fa4b0677-15b4-44f9-a7d9-85b05ff6de8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E53DEE4-67B1-4A0E-94B1-FF67BD162F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16F0B6-FC96-43B0-9235-B7ED7B7DF59F}">
  <ds:schemaRefs>
    <ds:schemaRef ds:uri="619597b5-5dde-4b82-ad6a-1b585c0505b6"/>
    <ds:schemaRef ds:uri="fa4b0677-15b4-44f9-a7d9-85b05ff6de8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 template slide</Template>
  <Application>Microsoft Office PowerPoint</Application>
  <PresentationFormat>Widescreen</PresentationFormat>
  <Slides>23</Slides>
  <Notes>23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Theme7</vt:lpstr>
      <vt:lpstr>REDCap: Project Lifecycle</vt:lpstr>
      <vt:lpstr>Need a refresh?</vt:lpstr>
      <vt:lpstr>Quick links:</vt:lpstr>
      <vt:lpstr>PowerPoint Presentation</vt:lpstr>
      <vt:lpstr>Development</vt:lpstr>
      <vt:lpstr>How do I know if my project is in dev?</vt:lpstr>
      <vt:lpstr>PowerPoint Presentation</vt:lpstr>
      <vt:lpstr>User Rights</vt:lpstr>
      <vt:lpstr>Randomization</vt:lpstr>
      <vt:lpstr>Multi-Language Management</vt:lpstr>
      <vt:lpstr>Move to Production</vt:lpstr>
      <vt:lpstr>PowerPoint Presentation</vt:lpstr>
      <vt:lpstr>PowerPoint Presentation</vt:lpstr>
      <vt:lpstr>Production</vt:lpstr>
      <vt:lpstr>PowerPoint Presentation</vt:lpstr>
      <vt:lpstr>Survey Distribution Example</vt:lpstr>
      <vt:lpstr>Modifications While in Production</vt:lpstr>
      <vt:lpstr>PowerPoint Presentation</vt:lpstr>
      <vt:lpstr>Analysis/Cleanup</vt:lpstr>
      <vt:lpstr>PowerPoint Presentation</vt:lpstr>
      <vt:lpstr>Completed</vt:lpstr>
      <vt:lpstr>Need help?</vt:lpstr>
      <vt:lpstr>Complete the attendance link in the chat!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Meyer, Wendy</dc:creator>
  <cp:revision>19</cp:revision>
  <dcterms:created xsi:type="dcterms:W3CDTF">2019-11-07T22:52:32Z</dcterms:created>
  <dcterms:modified xsi:type="dcterms:W3CDTF">2026-02-01T17:50:37Z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0x010100378D46D727BB8B43B8798A80B118EDDB</vt:lpwstr>
  </property>
  <property fmtid="{D5CDD505-2E9C-101B-9397-08002B2CF9AE}" pid="3" name="MediaServiceImageTags">
    <vt:lpwstr/>
  </property>
</Properties>
</file>